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3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284" y="4360140"/>
            <a:ext cx="10363200" cy="707886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algn="ctr">
              <a:defRPr sz="4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it-IT" altLang="zh-CN" noProof="0" smtClean="0"/>
              <a:t>Fare clic per modificare lo stile del titolo</a:t>
            </a:r>
            <a:endParaRPr lang="zh-CN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0633" y="5157789"/>
            <a:ext cx="8534400" cy="427037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z="2200">
                <a:solidFill>
                  <a:schemeClr val="bg1"/>
                </a:solidFill>
                <a:ea typeface="华文细黑" pitchFamily="2" charset="-122"/>
              </a:defRPr>
            </a:lvl1pPr>
          </a:lstStyle>
          <a:p>
            <a:pPr lvl="0"/>
            <a:r>
              <a:rPr lang="it-IT" altLang="zh-CN" noProof="0" smtClean="0"/>
              <a:t>Fare clic per modificare lo stile del sottotitolo dello schema</a:t>
            </a:r>
            <a:endParaRPr lang="zh-CN" noProof="0" smtClean="0"/>
          </a:p>
        </p:txBody>
      </p:sp>
    </p:spTree>
    <p:extLst>
      <p:ext uri="{BB962C8B-B14F-4D97-AF65-F5344CB8AC3E}">
        <p14:creationId xmlns:p14="http://schemas.microsoft.com/office/powerpoint/2010/main" val="73512576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800200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03695758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0448305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947678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3976443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736809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361742426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30074187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174593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5250725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1ABE8-EFC7-4B37-8C10-01CBF63CE36E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4153007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28CB7-DEA1-4DDE-919E-50280107FC48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284228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098732-7DCC-44BF-BC6A-03D200F3D680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04213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0D899-C1E5-423E-A4F4-CC12AEB7C7F0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715845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6EBCB-6D72-4F3F-9ADB-0FE75384BDFB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588678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6A9DA-59EB-4726-BC32-675D4B1E9681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818715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9C0EF-BE5C-4C51-BCA2-87F1A7D4B0E0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0834202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A7586-1D32-42C4-8A37-D243437C65A2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42916618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7D673C-F4EE-4F11-BD6A-28D9866237F3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50696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889F1-FEEF-4995-A16C-2F365A7F9901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9295835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82811-049A-4DC7-86B0-5D28E1E62239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38147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9"/>
            <a:ext cx="10972800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5346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6DB99A-E283-4309-B9A7-85AE40154BE3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859187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Arcosecondo" TargetMode="External"/><Relationship Id="rId2" Type="http://schemas.openxmlformats.org/officeDocument/2006/relationships/hyperlink" Target="http://it.wikipedia.org/wiki/Magnitudine_apparent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ziostellato.org/index.php?option=com_content&amp;view=article&amp;id=4&amp;Itemid=109" TargetMode="External"/><Relationship Id="rId2" Type="http://schemas.openxmlformats.org/officeDocument/2006/relationships/hyperlink" Target="http://www.laziostellato.org/index.php?option=com_content&amp;view=article&amp;id=6:legge-regionale-13-aprile-2000-n-23&amp;catid=2:non-categorizzato&amp;Itemid=108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base di astrofotografia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I Lezione – II parte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353035" y="6488668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346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Quali sono le problematiche comuni dell’astrofotografo: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 smtClean="0"/>
              <a:t>Seeing</a:t>
            </a:r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Trasparenza</a:t>
            </a:r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L’inquinamento luminoso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434" y="1341439"/>
            <a:ext cx="6177566" cy="544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9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Seeing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err="1" smtClean="0"/>
              <a:t>Seeing</a:t>
            </a:r>
            <a:r>
              <a:rPr lang="it-IT" dirty="0" smtClean="0"/>
              <a:t>, </a:t>
            </a:r>
            <a:r>
              <a:rPr lang="it-IT" dirty="0"/>
              <a:t>dall'inglese </a:t>
            </a:r>
            <a:r>
              <a:rPr lang="it-IT" i="1" dirty="0"/>
              <a:t>to </a:t>
            </a:r>
            <a:r>
              <a:rPr lang="it-IT" i="1" dirty="0" err="1"/>
              <a:t>see</a:t>
            </a:r>
            <a:r>
              <a:rPr lang="it-IT" dirty="0"/>
              <a:t> = </a:t>
            </a:r>
            <a:r>
              <a:rPr lang="it-IT" dirty="0" smtClean="0"/>
              <a:t>vedere, in astronomia si usa questo termine per descrivere i diversi </a:t>
            </a:r>
            <a:r>
              <a:rPr lang="it-IT" dirty="0"/>
              <a:t>fenomeni dovuti principalmente </a:t>
            </a:r>
            <a:r>
              <a:rPr lang="it-IT" dirty="0" smtClean="0"/>
              <a:t>all‘atmosfera</a:t>
            </a:r>
            <a:r>
              <a:rPr lang="it-IT" dirty="0"/>
              <a:t> terrestre che peggiorano l'immagine di oggetti astronomici. </a:t>
            </a:r>
            <a:endParaRPr lang="it-IT" dirty="0" smtClean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Le </a:t>
            </a:r>
            <a:r>
              <a:rPr lang="it-IT" dirty="0"/>
              <a:t>condizioni di </a:t>
            </a:r>
            <a:r>
              <a:rPr lang="it-IT" dirty="0" err="1"/>
              <a:t>seeing</a:t>
            </a:r>
            <a:r>
              <a:rPr lang="it-IT" dirty="0"/>
              <a:t> per una determinata notte e località descrivono quanto l'atmosfera terrestre </a:t>
            </a:r>
            <a:r>
              <a:rPr lang="it-IT" dirty="0" smtClean="0"/>
              <a:t>l'immagine </a:t>
            </a:r>
            <a:r>
              <a:rPr lang="it-IT" dirty="0"/>
              <a:t>dei corpi celesti osservati.</a:t>
            </a:r>
          </a:p>
        </p:txBody>
      </p:sp>
    </p:spTree>
    <p:extLst>
      <p:ext uri="{BB962C8B-B14F-4D97-AF65-F5344CB8AC3E}">
        <p14:creationId xmlns:p14="http://schemas.microsoft.com/office/powerpoint/2010/main" val="46777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Gli effetti di un cattivo </a:t>
            </a:r>
            <a:r>
              <a:rPr lang="it-IT" dirty="0" err="1" smtClean="0"/>
              <a:t>seeing</a:t>
            </a:r>
            <a:r>
              <a:rPr lang="it-IT" dirty="0" smtClean="0"/>
              <a:t>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Le cause di un cattivo </a:t>
            </a:r>
            <a:r>
              <a:rPr lang="it-IT" dirty="0" err="1" smtClean="0"/>
              <a:t>seeing</a:t>
            </a:r>
            <a:r>
              <a:rPr lang="it-IT" dirty="0" smtClean="0"/>
              <a:t> possono essere molteplici, dalla zona di osservazione, alla conformazione del territorio, a turbolenza nell’alta o bassa atmosfera. Il risultato però, è sempre e solo uno: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 algn="ctr">
              <a:buNone/>
            </a:pPr>
            <a:r>
              <a:rPr lang="it-IT" dirty="0" smtClean="0"/>
              <a:t>DEGRADAZIONE DELL’IMMAGINE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Questa degradazione dell’immagine è visibile sia ad occhio nudo che tramite strumenti di ripresa, ma, soprattutto in ambito di fotografia planetaria, dove le focali diventano importanti, un cattivo </a:t>
            </a:r>
            <a:r>
              <a:rPr lang="it-IT" dirty="0" err="1" smtClean="0"/>
              <a:t>seeing</a:t>
            </a:r>
            <a:r>
              <a:rPr lang="it-IT" dirty="0" smtClean="0"/>
              <a:t> è foriero di risultati modesti.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4190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6" y="77185"/>
            <a:ext cx="10515600" cy="1325563"/>
          </a:xfrm>
        </p:spPr>
        <p:txBody>
          <a:bodyPr/>
          <a:lstStyle/>
          <a:p>
            <a:r>
              <a:rPr lang="it-IT" dirty="0" smtClean="0"/>
              <a:t>Brevi cenni tecnici sul </a:t>
            </a:r>
            <a:r>
              <a:rPr lang="it-IT" dirty="0" err="1" smtClean="0"/>
              <a:t>seeing</a:t>
            </a:r>
            <a:r>
              <a:rPr lang="it-IT" dirty="0" smtClean="0"/>
              <a:t>: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>
          <a:xfrm>
            <a:off x="840318" y="2672836"/>
            <a:ext cx="5158316" cy="823912"/>
          </a:xfrm>
        </p:spPr>
        <p:txBody>
          <a:bodyPr/>
          <a:lstStyle/>
          <a:p>
            <a:pPr algn="ctr"/>
            <a:r>
              <a:rPr lang="it-IT" dirty="0" smtClean="0"/>
              <a:t>Situazione ideale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2"/>
          </p:nvPr>
        </p:nvSpPr>
        <p:spPr>
          <a:xfrm>
            <a:off x="840318" y="3728568"/>
            <a:ext cx="5158316" cy="3684588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3"/>
          </p:nvPr>
        </p:nvSpPr>
        <p:spPr>
          <a:xfrm>
            <a:off x="6172199" y="2695565"/>
            <a:ext cx="5183717" cy="823912"/>
          </a:xfrm>
        </p:spPr>
        <p:txBody>
          <a:bodyPr/>
          <a:lstStyle/>
          <a:p>
            <a:pPr algn="ctr"/>
            <a:r>
              <a:rPr lang="it-IT" dirty="0" smtClean="0"/>
              <a:t>Situazione di pessimo </a:t>
            </a:r>
            <a:r>
              <a:rPr lang="it-IT" dirty="0" err="1" smtClean="0"/>
              <a:t>seeing</a:t>
            </a:r>
            <a:endParaRPr lang="it-IT" dirty="0"/>
          </a:p>
        </p:txBody>
      </p:sp>
      <p:pic>
        <p:nvPicPr>
          <p:cNvPr id="9" name="Segnaposto contenuto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830" y="3728568"/>
            <a:ext cx="2747292" cy="2747292"/>
          </a:xfrm>
        </p:spPr>
      </p:pic>
      <p:sp>
        <p:nvSpPr>
          <p:cNvPr id="8" name="CasellaDiTesto 7"/>
          <p:cNvSpPr txBox="1"/>
          <p:nvPr/>
        </p:nvSpPr>
        <p:spPr>
          <a:xfrm>
            <a:off x="840316" y="1364708"/>
            <a:ext cx="1009013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Per comprendere gli effetti del </a:t>
            </a:r>
            <a:r>
              <a:rPr lang="it-IT" sz="2400" dirty="0" err="1" smtClean="0"/>
              <a:t>seeing</a:t>
            </a:r>
            <a:r>
              <a:rPr lang="it-IT" sz="2400" dirty="0" smtClean="0"/>
              <a:t>, dobbiamo partire dal caso ideale. Se osserviamo una sorgente puntiforme, come una stella, avremo chiaramente una risposta al nostro quesito. </a:t>
            </a:r>
          </a:p>
          <a:p>
            <a:endParaRPr lang="it-IT" sz="2000" dirty="0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411" y="3728568"/>
            <a:ext cx="2747292" cy="274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Come valutare il </a:t>
            </a:r>
            <a:r>
              <a:rPr lang="it-IT" dirty="0" err="1" smtClean="0"/>
              <a:t>seeing</a:t>
            </a:r>
            <a:r>
              <a:rPr lang="it-IT" dirty="0" smtClean="0"/>
              <a:t> al momento dello scatto: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Esistono delle scale di valutazione per avere una stima del </a:t>
            </a:r>
            <a:r>
              <a:rPr lang="it-IT" dirty="0" err="1" smtClean="0"/>
              <a:t>seeing</a:t>
            </a:r>
            <a:r>
              <a:rPr lang="it-IT" dirty="0" smtClean="0"/>
              <a:t> quando si sta scattando oppure solo osservando:</a:t>
            </a:r>
          </a:p>
          <a:p>
            <a:endParaRPr lang="it-IT" dirty="0" smtClean="0"/>
          </a:p>
          <a:p>
            <a:r>
              <a:rPr lang="it-IT" dirty="0" smtClean="0"/>
              <a:t>La scala </a:t>
            </a:r>
            <a:r>
              <a:rPr lang="it-IT" dirty="0" err="1" smtClean="0"/>
              <a:t>Antoniadi</a:t>
            </a:r>
            <a:r>
              <a:rPr lang="it-IT" dirty="0" smtClean="0"/>
              <a:t>, più conforme ad una osservazione planetaria</a:t>
            </a:r>
          </a:p>
          <a:p>
            <a:endParaRPr lang="it-IT" dirty="0"/>
          </a:p>
          <a:p>
            <a:r>
              <a:rPr lang="it-IT" dirty="0" smtClean="0"/>
              <a:t>La scala </a:t>
            </a:r>
            <a:r>
              <a:rPr lang="it-IT" dirty="0" err="1" smtClean="0"/>
              <a:t>Pickering</a:t>
            </a:r>
            <a:r>
              <a:rPr lang="it-IT" dirty="0" smtClean="0"/>
              <a:t> più estesa e più dettagliata di quella appena sopra. Questa scala valuta il </a:t>
            </a:r>
            <a:r>
              <a:rPr lang="it-IT" dirty="0" err="1" smtClean="0"/>
              <a:t>tremolìo</a:t>
            </a:r>
            <a:r>
              <a:rPr lang="it-IT" dirty="0" smtClean="0"/>
              <a:t> di una stella, si basa su una scala da 1 a 10 in cui 10/10 è la descrizione della situazione ideale vista nella slide </a:t>
            </a:r>
            <a:r>
              <a:rPr lang="it-IT" dirty="0" err="1" smtClean="0"/>
              <a:t>precendente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190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trasparenza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La trasparenza è sintomo di un </a:t>
            </a:r>
            <a:r>
              <a:rPr lang="it-IT" dirty="0"/>
              <a:t>cielo cristallino, con stelle </a:t>
            </a:r>
            <a:r>
              <a:rPr lang="it-IT" dirty="0" smtClean="0"/>
              <a:t>secche </a:t>
            </a:r>
            <a:r>
              <a:rPr lang="it-IT" dirty="0"/>
              <a:t>e ben definite. Questo vuol dire trasparenza eccellente. </a:t>
            </a:r>
            <a:r>
              <a:rPr lang="it-IT" dirty="0" smtClean="0"/>
              <a:t>Il </a:t>
            </a:r>
            <a:r>
              <a:rPr lang="it-IT" dirty="0"/>
              <a:t>cielo cristallino lo si trova spesso in montagna dove spesso ci sono correnti convettive che spostano grandi masse di aria. </a:t>
            </a: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Gli </a:t>
            </a:r>
            <a:r>
              <a:rPr lang="it-IT" dirty="0"/>
              <a:t>spostamenti d'aria nell'atmosfera, infatti, </a:t>
            </a:r>
            <a:r>
              <a:rPr lang="it-IT" dirty="0" smtClean="0"/>
              <a:t>puliscono </a:t>
            </a:r>
            <a:r>
              <a:rPr lang="it-IT" dirty="0"/>
              <a:t>il cielo togliendo via umidità, </a:t>
            </a:r>
            <a:r>
              <a:rPr lang="it-IT" dirty="0" smtClean="0"/>
              <a:t>le velature e </a:t>
            </a:r>
            <a:r>
              <a:rPr lang="it-IT" dirty="0"/>
              <a:t>quella parte restante di nuvole quasi invisibili di notte. </a:t>
            </a: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Soprattutto di inverno, quando spirano venti da </a:t>
            </a:r>
            <a:r>
              <a:rPr lang="it-IT" b="1" dirty="0" smtClean="0"/>
              <a:t>Tramontana</a:t>
            </a:r>
            <a:r>
              <a:rPr lang="it-IT" dirty="0"/>
              <a:t> o </a:t>
            </a:r>
            <a:r>
              <a:rPr lang="it-IT" b="1" dirty="0" smtClean="0"/>
              <a:t>Maestrale</a:t>
            </a:r>
            <a:r>
              <a:rPr lang="it-IT" dirty="0"/>
              <a:t> è facile avere una trasparenza </a:t>
            </a:r>
            <a:r>
              <a:rPr lang="it-IT" dirty="0" err="1" smtClean="0"/>
              <a:t>pressochè</a:t>
            </a:r>
            <a:r>
              <a:rPr lang="it-IT" dirty="0" smtClean="0"/>
              <a:t> perfetta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763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trasparenza: gli effetti di un cielo lattiginoso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La trasparenza del cielo è una condizione NECESSARIA per l’osservazione, ma soprattutto per la fotografia dello spazio profondo, infatti, una scarsa trasparenza implica tutta una serie di problematiche:</a:t>
            </a:r>
          </a:p>
          <a:p>
            <a:r>
              <a:rPr lang="it-IT" dirty="0" smtClean="0"/>
              <a:t>Le deboli strutture dei DSO vengono impastate e a volta schermate dalla bassa trasparenza</a:t>
            </a:r>
          </a:p>
          <a:p>
            <a:endParaRPr lang="it-IT" dirty="0" smtClean="0"/>
          </a:p>
          <a:p>
            <a:r>
              <a:rPr lang="it-IT" dirty="0" smtClean="0"/>
              <a:t>L’inquinamento Luminoso viene rifratto verso il cielo andando ad impedire la cattura dei soggetti più deboli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736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L’inquinamento Luminoso, questo «scintillante» nemico: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40" y="1344704"/>
            <a:ext cx="8152520" cy="5513296"/>
          </a:xfrm>
        </p:spPr>
      </p:pic>
    </p:spTree>
    <p:extLst>
      <p:ext uri="{BB962C8B-B14F-4D97-AF65-F5344CB8AC3E}">
        <p14:creationId xmlns:p14="http://schemas.microsoft.com/office/powerpoint/2010/main" val="163113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L’inquinamento luminoso: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Gli effetti dell’inquinamento luminoso prodotto dall’essere umano sono molteplici, tralasciando tutti i, comunque gravi, effetti sulla natura, sulla fauna e anche sull’uomo di una condizione di perenne «giorno», sono gravissimi sotto il profilo astronomico.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Sia l’osservazione che la fotografia del profondo cielo è impedita dall’inquinamento luminoso.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8944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Misurazione dell’inquinamento luminoso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Le modalità di misurazione sono numerose, molte soggettive </a:t>
            </a:r>
            <a:r>
              <a:rPr lang="it-IT" dirty="0" err="1" smtClean="0"/>
              <a:t>mollte</a:t>
            </a:r>
            <a:r>
              <a:rPr lang="it-IT" dirty="0" smtClean="0"/>
              <a:t> più scientifiche, ma una in particolare deve essere menzionata.</a:t>
            </a:r>
          </a:p>
          <a:p>
            <a:r>
              <a:rPr lang="it-IT" dirty="0" smtClean="0"/>
              <a:t>Lo </a:t>
            </a:r>
            <a:r>
              <a:rPr lang="it-IT" dirty="0" err="1" smtClean="0"/>
              <a:t>SkyQualityMeter</a:t>
            </a:r>
            <a:r>
              <a:rPr lang="it-IT" dirty="0" smtClean="0"/>
              <a:t> ovvero SQM è un accessorio che ci permette di misurare la luminanza del cielo. </a:t>
            </a:r>
            <a:r>
              <a:rPr lang="it-IT" dirty="0"/>
              <a:t>L'unità di misura utilizzata è la </a:t>
            </a:r>
            <a:r>
              <a:rPr lang="it-IT" dirty="0">
                <a:hlinkClick r:id="rId2" tooltip="Magnitudine apparente"/>
              </a:rPr>
              <a:t>magnitudine</a:t>
            </a:r>
            <a:r>
              <a:rPr lang="it-IT" dirty="0"/>
              <a:t> per </a:t>
            </a:r>
            <a:r>
              <a:rPr lang="it-IT" dirty="0" err="1">
                <a:hlinkClick r:id="rId3" tooltip="Arcosecondo"/>
              </a:rPr>
              <a:t>arcosecondo</a:t>
            </a:r>
            <a:r>
              <a:rPr lang="it-IT" dirty="0"/>
              <a:t> quadrato. Maggiore è la magnitudine rilevata, minore sarà l'inquinamento luminoso presente</a:t>
            </a:r>
            <a:r>
              <a:rPr lang="it-IT" dirty="0" smtClean="0"/>
              <a:t>.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250" y="4514783"/>
            <a:ext cx="6119150" cy="211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9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L’inquinamento luminoso, proiezione nel tempo: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055" y="1293252"/>
            <a:ext cx="7377889" cy="3368899"/>
          </a:xfrm>
        </p:spPr>
      </p:pic>
      <p:sp>
        <p:nvSpPr>
          <p:cNvPr id="5" name="CasellaDiTesto 4"/>
          <p:cNvSpPr txBox="1"/>
          <p:nvPr/>
        </p:nvSpPr>
        <p:spPr>
          <a:xfrm>
            <a:off x="1363013" y="4778062"/>
            <a:ext cx="94659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 proiezione, a dir la verità molto pessimista, ci fa comprendere come, di questo passo entro 10 anni, la via lattea non sarà più visibile dalla nostra nazione se non dalle montagne oltre i 1500 metri. Questo panorama futuribile, è quanto di peggio si possa immaginare per il movimento astrofilo nazionale, una situazione del genere impedirebbe a tutti noi non solo una semplice osservazione del cielo, ma anche tutte le importanti rilevazioni che vengono portate avanti anche da astrofili amatoriali.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9691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Leggi a contrasto dell’inquinamento luminoso: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>
                <a:hlinkClick r:id="rId2"/>
              </a:rPr>
              <a:t>Uni 10819 disciplina la materia laddove non esista alcuna specifica più restrittiva</a:t>
            </a:r>
          </a:p>
          <a:p>
            <a:pPr marL="0" indent="0">
              <a:buNone/>
            </a:pPr>
            <a:endParaRPr lang="it-IT" b="1" dirty="0" smtClean="0">
              <a:hlinkClick r:id="rId2"/>
            </a:endParaRPr>
          </a:p>
          <a:p>
            <a:pPr marL="0" indent="0">
              <a:buNone/>
            </a:pPr>
            <a:r>
              <a:rPr lang="it-IT" dirty="0" smtClean="0">
                <a:hlinkClick r:id="rId2"/>
              </a:rPr>
              <a:t>Nel Lazio, tuttavia, abbiamo una normativa che contrasta l’inquinamento luminoso, permettendo anche ai singoli cittadini di fare la loro parte segnalando alle autorità le installazioni non a norma:</a:t>
            </a:r>
          </a:p>
          <a:p>
            <a:pPr marL="0" indent="0">
              <a:buNone/>
            </a:pPr>
            <a:endParaRPr lang="it-IT" dirty="0" smtClean="0">
              <a:hlinkClick r:id="rId2"/>
            </a:endParaRPr>
          </a:p>
          <a:p>
            <a:r>
              <a:rPr lang="it-IT" b="1" dirty="0" smtClean="0">
                <a:hlinkClick r:id="rId2"/>
              </a:rPr>
              <a:t>Legge </a:t>
            </a:r>
            <a:r>
              <a:rPr lang="it-IT" b="1" dirty="0">
                <a:hlinkClick r:id="rId2"/>
              </a:rPr>
              <a:t>regionale 13 aprile 2000, n. 23</a:t>
            </a:r>
            <a:endParaRPr lang="it-IT" b="1" dirty="0"/>
          </a:p>
          <a:p>
            <a:r>
              <a:rPr lang="it-IT" b="1" dirty="0">
                <a:hlinkClick r:id="rId3"/>
              </a:rPr>
              <a:t>REG.ATT. 8/2005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418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Piccolo esempio di inquinamento luminoso: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136" y="1264165"/>
            <a:ext cx="7245348" cy="5593835"/>
          </a:xfrm>
        </p:spPr>
      </p:pic>
    </p:spTree>
    <p:extLst>
      <p:ext uri="{BB962C8B-B14F-4D97-AF65-F5344CB8AC3E}">
        <p14:creationId xmlns:p14="http://schemas.microsoft.com/office/powerpoint/2010/main" val="54614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progetto UAP: Urban </a:t>
            </a:r>
            <a:r>
              <a:rPr lang="it-IT" dirty="0" err="1" smtClean="0"/>
              <a:t>Astrophotography</a:t>
            </a:r>
            <a:r>
              <a:rPr lang="it-IT" dirty="0" smtClean="0"/>
              <a:t> Project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Gli obiettivi del progetto:</a:t>
            </a:r>
          </a:p>
          <a:p>
            <a:r>
              <a:rPr lang="it-IT" dirty="0" smtClean="0"/>
              <a:t>Verificare la fattibilità della fotografia a lunga pose da location fortemente inquinate</a:t>
            </a:r>
          </a:p>
          <a:p>
            <a:r>
              <a:rPr lang="it-IT" dirty="0" smtClean="0"/>
              <a:t>Approntare un modus operandi in fase di acquisizione</a:t>
            </a:r>
          </a:p>
          <a:p>
            <a:r>
              <a:rPr lang="it-IT" dirty="0" smtClean="0"/>
              <a:t>Definire un approccio diverso all’elaborazione degli scatti cittadini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smtClean="0"/>
              <a:t>I risultati del progetto, sono, seppur modesti, incoraggianti.</a:t>
            </a:r>
          </a:p>
        </p:txBody>
      </p:sp>
    </p:spTree>
    <p:extLst>
      <p:ext uri="{BB962C8B-B14F-4D97-AF65-F5344CB8AC3E}">
        <p14:creationId xmlns:p14="http://schemas.microsoft.com/office/powerpoint/2010/main" val="68423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Alcuni scatti effettuati dal Centro Città di Viterbo con la mia strumentazione:</a:t>
            </a:r>
            <a:endParaRPr lang="it-IT" dirty="0"/>
          </a:p>
        </p:txBody>
      </p:sp>
      <p:pic>
        <p:nvPicPr>
          <p:cNvPr id="7" name="Segnaposto contenuto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479"/>
            <a:ext cx="5869897" cy="3906828"/>
          </a:xfr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555" y="1270479"/>
            <a:ext cx="6209153" cy="41326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193183" y="6014434"/>
            <a:ext cx="11720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 sinistra possiamo vedere la </a:t>
            </a:r>
            <a:r>
              <a:rPr lang="it-IT" dirty="0" err="1" smtClean="0"/>
              <a:t>Ngc</a:t>
            </a:r>
            <a:r>
              <a:rPr lang="it-IT" dirty="0" smtClean="0"/>
              <a:t> 6960, una parte della nebulosa velo mentre a destra possiamo vedere la nebulosa North </a:t>
            </a:r>
            <a:r>
              <a:rPr lang="it-IT" dirty="0"/>
              <a:t>A</a:t>
            </a:r>
            <a:r>
              <a:rPr lang="it-IT" dirty="0" smtClean="0"/>
              <a:t>merica Ngc7000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6437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 seguire, il complesso della Nebulosa Velo, ripresa sempre dal Centro Città di Viterbo: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304" y="1311999"/>
            <a:ext cx="8273392" cy="5546001"/>
          </a:xfrm>
        </p:spPr>
      </p:pic>
    </p:spTree>
    <p:extLst>
      <p:ext uri="{BB962C8B-B14F-4D97-AF65-F5344CB8AC3E}">
        <p14:creationId xmlns:p14="http://schemas.microsoft.com/office/powerpoint/2010/main" val="17511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Alcuni scatti effettuati dal Centro Città di Viterbo con la mia strumentazione: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4317"/>
            <a:ext cx="5961296" cy="4784725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351" y="1354317"/>
            <a:ext cx="6151650" cy="4003294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297769" y="5859887"/>
            <a:ext cx="5695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 sinistra: m63 mentre sopra possiamo osservare le galassie interagenti m51 a/b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86310108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899405" y="4105196"/>
            <a:ext cx="10363200" cy="1938992"/>
          </a:xfrm>
        </p:spPr>
        <p:txBody>
          <a:bodyPr/>
          <a:lstStyle/>
          <a:p>
            <a:r>
              <a:rPr lang="it-IT" dirty="0" smtClean="0"/>
              <a:t>Cieli Sereni a tutti. A domani per la seconda lezione di astrofotografia, nella quale entreremo nello specifico della materia.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353035" y="6488668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1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演示设计">
  <a:themeElements>
    <a:clrScheme name="演示设计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business-ppt-template-012</Template>
  <TotalTime>232</TotalTime>
  <Words>822</Words>
  <Application>Microsoft Office PowerPoint</Application>
  <PresentationFormat>Widescreen</PresentationFormat>
  <Paragraphs>76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19</vt:i4>
      </vt:variant>
    </vt:vector>
  </HeadingPairs>
  <TitlesOfParts>
    <vt:vector size="25" baseType="lpstr">
      <vt:lpstr>SimHei</vt:lpstr>
      <vt:lpstr>SimSun</vt:lpstr>
      <vt:lpstr>Arial</vt:lpstr>
      <vt:lpstr>华文细黑</vt:lpstr>
      <vt:lpstr>演示设计</vt:lpstr>
      <vt:lpstr>默认设计模板</vt:lpstr>
      <vt:lpstr>Corso base di astrofotografia</vt:lpstr>
      <vt:lpstr>Quali sono le problematiche comuni dell’astrofotografo:</vt:lpstr>
      <vt:lpstr>Seeing</vt:lpstr>
      <vt:lpstr>Gli effetti di un cattivo seeing:</vt:lpstr>
      <vt:lpstr>Brevi cenni tecnici sul seeing: </vt:lpstr>
      <vt:lpstr>Come valutare il seeing al momento dello scatto:</vt:lpstr>
      <vt:lpstr>La trasparenza</vt:lpstr>
      <vt:lpstr>La trasparenza: gli effetti di un cielo lattiginoso</vt:lpstr>
      <vt:lpstr>L’inquinamento Luminoso, questo «scintillante» nemico:</vt:lpstr>
      <vt:lpstr>L’inquinamento luminoso:</vt:lpstr>
      <vt:lpstr>Misurazione dell’inquinamento luminoso</vt:lpstr>
      <vt:lpstr>L’inquinamento luminoso, proiezione nel tempo:</vt:lpstr>
      <vt:lpstr>Le Leggi a contrasto dell’inquinamento luminoso:</vt:lpstr>
      <vt:lpstr>Piccolo esempio di inquinamento luminoso:</vt:lpstr>
      <vt:lpstr>Il progetto UAP: Urban Astrophotography Project</vt:lpstr>
      <vt:lpstr>Alcuni scatti effettuati dal Centro Città di Viterbo con la mia strumentazione:</vt:lpstr>
      <vt:lpstr>A seguire, il complesso della Nebulosa Velo, ripresa sempre dal Centro Città di Viterbo:</vt:lpstr>
      <vt:lpstr>Alcuni scatti effettuati dal Centro Città di Viterbo con la mia strumentazione:</vt:lpstr>
      <vt:lpstr>Cieli Sereni a tutti. A domani per la seconda lezione di astrofotografia, nella quale entreremo nello specifico della materia.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base di astrofotografia</dc:title>
  <dc:creator>lollopc</dc:creator>
  <cp:lastModifiedBy>lollopc</cp:lastModifiedBy>
  <cp:revision>15</cp:revision>
  <dcterms:created xsi:type="dcterms:W3CDTF">2014-08-20T18:28:36Z</dcterms:created>
  <dcterms:modified xsi:type="dcterms:W3CDTF">2014-08-21T06:50:19Z</dcterms:modified>
</cp:coreProperties>
</file>