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  <p:sldMasterId id="2147483775" r:id="rId2"/>
  </p:sldMasterIdLst>
  <p:sldIdLst>
    <p:sldId id="256" r:id="rId3"/>
    <p:sldId id="257" r:id="rId4"/>
    <p:sldId id="258" r:id="rId5"/>
    <p:sldId id="259" r:id="rId6"/>
    <p:sldId id="262" r:id="rId7"/>
    <p:sldId id="260" r:id="rId8"/>
    <p:sldId id="261" r:id="rId9"/>
    <p:sldId id="272" r:id="rId10"/>
    <p:sldId id="271" r:id="rId11"/>
    <p:sldId id="273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llopc" initials="l" lastIdx="0" clrIdx="0">
    <p:extLst>
      <p:ext uri="{19B8F6BF-5375-455C-9EA6-DF929625EA0E}">
        <p15:presenceInfo xmlns:p15="http://schemas.microsoft.com/office/powerpoint/2012/main" userId="lollop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2284" y="4360140"/>
            <a:ext cx="10363200" cy="707886"/>
          </a:xfrm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algn="ctr">
              <a:defRPr sz="4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it-IT" altLang="zh-CN" noProof="0" smtClean="0"/>
              <a:t>Fare clic per modificare lo stile del titolo</a:t>
            </a:r>
            <a:endParaRPr lang="zh-CN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0633" y="5157789"/>
            <a:ext cx="8534400" cy="427037"/>
          </a:xfrm>
        </p:spPr>
        <p:txBody>
          <a:bodyPr>
            <a:spAutoFit/>
          </a:bodyPr>
          <a:lstStyle>
            <a:lvl1pPr marL="0" indent="0" algn="ctr">
              <a:buFontTx/>
              <a:buNone/>
              <a:defRPr sz="2200">
                <a:solidFill>
                  <a:schemeClr val="bg1"/>
                </a:solidFill>
                <a:ea typeface="华文细黑" pitchFamily="2" charset="-122"/>
              </a:defRPr>
            </a:lvl1pPr>
          </a:lstStyle>
          <a:p>
            <a:pPr lvl="0"/>
            <a:r>
              <a:rPr lang="it-IT" altLang="zh-CN" noProof="0" smtClean="0"/>
              <a:t>Fare clic per modificare lo stile del sottotitolo dello schema</a:t>
            </a:r>
            <a:endParaRPr lang="zh-CN" noProof="0" smtClean="0"/>
          </a:p>
        </p:txBody>
      </p:sp>
    </p:spTree>
    <p:extLst>
      <p:ext uri="{BB962C8B-B14F-4D97-AF65-F5344CB8AC3E}">
        <p14:creationId xmlns:p14="http://schemas.microsoft.com/office/powerpoint/2010/main" val="3185245962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2158034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71392405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341439"/>
            <a:ext cx="5384800" cy="4784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0504668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7794368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88226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3501079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325979372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45044915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033685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3502592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E056E-C831-4EF7-9E6B-909FB4D601AC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419816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3AEBA-E54D-4E14-8C90-14E1F3F0EBF9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448883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1A5FB-1837-49A9-8F47-9F592B336F20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058678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C18A9-7EA4-4A02-871C-5A834E5D22E6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962832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28EFB-E524-4BB0-8AFA-476FB001C0C3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20762089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88766-4FDF-4849-86D2-AA555D0956F3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3703631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56D0AF-19F7-42A7-9507-81AE3BB3262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817364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2D170-5B64-4A95-917A-D365757E1CB5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9493755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1163A-0A22-4E54-98E3-F42DD8B3F6DB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3805114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09E86C-CE4C-400D-AD89-5DC5DF1DDA0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3860669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zh-CN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0AA8A-FBAB-4AA0-88F5-E6D810C751AF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979991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341439"/>
            <a:ext cx="10972800" cy="478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99968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ransition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SimHei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874B4B-4041-46A1-8C0D-8F2B74E8B1C4}" type="slidenum">
              <a:rPr lang="it-IT" altLang="zh-CN"/>
              <a:pPr/>
              <a:t>‹N›</a:t>
            </a:fld>
            <a:endParaRPr lang="it-IT" altLang="zh-CN"/>
          </a:p>
        </p:txBody>
      </p:sp>
    </p:spTree>
    <p:extLst>
      <p:ext uri="{BB962C8B-B14F-4D97-AF65-F5344CB8AC3E}">
        <p14:creationId xmlns:p14="http://schemas.microsoft.com/office/powerpoint/2010/main" val="1213300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Spettro_elettromagnetico" TargetMode="External"/><Relationship Id="rId2" Type="http://schemas.openxmlformats.org/officeDocument/2006/relationships/hyperlink" Target="http://it.wikipedia.org/wiki/Inquinamento_luminoso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sci.edu/hst/campaigns/frontier-fields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Materia_oscura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t.wikipedia.org/wiki/SN_1979C" TargetMode="External"/><Relationship Id="rId5" Type="http://schemas.openxmlformats.org/officeDocument/2006/relationships/hyperlink" Target="http://it.wikipedia.org/wiki/Via_Lattea" TargetMode="External"/><Relationship Id="rId4" Type="http://schemas.openxmlformats.org/officeDocument/2006/relationships/hyperlink" Target="http://it.wikipedia.org/wiki/Buco_nero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Kelvin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t.wikipedia.org/wiki/Radiazione_infrarossa" TargetMode="External"/><Relationship Id="rId4" Type="http://schemas.openxmlformats.org/officeDocument/2006/relationships/hyperlink" Target="http://it.wikipedia.org/w/index.php?title=Emissione_termica&amp;action=edit&amp;redlink=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HD_209458_b" TargetMode="External"/><Relationship Id="rId2" Type="http://schemas.openxmlformats.org/officeDocument/2006/relationships/hyperlink" Target="http://it.wikipedia.org/wiki/Pianeti_extrasolari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t.wikipedia.org/wiki/Galassia_a_spirale_barrata" TargetMode="External"/><Relationship Id="rId4" Type="http://schemas.openxmlformats.org/officeDocument/2006/relationships/hyperlink" Target="http://it.wikipedia.org/wiki/TrES-1b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2018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Osservatorio_di_Mauna_Kea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t.wikipedia.org/wiki/Hawaii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Cile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t.wikipedia.org/wiki/Deserto_di_Atacama" TargetMode="External"/><Relationship Id="rId4" Type="http://schemas.openxmlformats.org/officeDocument/2006/relationships/hyperlink" Target="http://it.wikipedia.org/wiki/Cerro_Armazon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2284" y="3992451"/>
            <a:ext cx="10363200" cy="2073498"/>
          </a:xfrm>
        </p:spPr>
        <p:txBody>
          <a:bodyPr>
            <a:normAutofit/>
          </a:bodyPr>
          <a:lstStyle/>
          <a:p>
            <a:r>
              <a:rPr lang="it-IT" dirty="0" smtClean="0"/>
              <a:t>Corso base di astrofotografia</a:t>
            </a:r>
            <a:br>
              <a:rPr lang="it-IT" dirty="0" smtClean="0"/>
            </a:br>
            <a:r>
              <a:rPr lang="it-IT" dirty="0" smtClean="0"/>
              <a:t>I Lezione</a:t>
            </a:r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6003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it-IT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10224795" y="6435907"/>
            <a:ext cx="19672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b="1" dirty="0" smtClean="0">
                <a:ln/>
                <a:solidFill>
                  <a:schemeClr val="accent3"/>
                </a:solidFill>
              </a:rPr>
              <a:t>Paolo Zampolini</a:t>
            </a:r>
            <a:endParaRPr lang="it-IT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499116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Brevi accenni sullo sviluppo dell’astrofotografia: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648496"/>
            <a:ext cx="10972800" cy="5082975"/>
          </a:xfrm>
        </p:spPr>
        <p:txBody>
          <a:bodyPr/>
          <a:lstStyle/>
          <a:p>
            <a:r>
              <a:rPr lang="it-IT" dirty="0" smtClean="0"/>
              <a:t>L'astronomia </a:t>
            </a:r>
            <a:r>
              <a:rPr lang="it-IT" dirty="0"/>
              <a:t>dei secoli XVI e XVII fu tutta rivolta all'osservazione delle posizioni dei corpi </a:t>
            </a:r>
            <a:r>
              <a:rPr lang="it-IT" dirty="0" smtClean="0"/>
              <a:t>celesti, la </a:t>
            </a:r>
            <a:r>
              <a:rPr lang="it-IT" dirty="0"/>
              <a:t>natura di questi rimase invece oggetto di congetture fino agli inizi del secolo XIX quando lo sviluppo e l'applicazione allo studio degli astri di due nuovi settori della fisica, la spettroscopia e la fotometria, consentirono la nascita, nel decennio 1860-1870, dell'astrofisica</a:t>
            </a:r>
            <a:r>
              <a:rPr lang="it-IT" dirty="0" smtClean="0"/>
              <a:t>.</a:t>
            </a:r>
          </a:p>
          <a:p>
            <a:r>
              <a:rPr lang="it-IT" dirty="0" smtClean="0"/>
              <a:t>L’avvento </a:t>
            </a:r>
            <a:r>
              <a:rPr lang="it-IT" dirty="0"/>
              <a:t>della fotografia ha costituito un supporto essenziale allo sviluppo </a:t>
            </a:r>
            <a:r>
              <a:rPr lang="it-IT" dirty="0" smtClean="0"/>
              <a:t>di questa nuova scienza.</a:t>
            </a:r>
          </a:p>
          <a:p>
            <a:r>
              <a:rPr lang="it-IT" dirty="0"/>
              <a:t>La Spettroscopia e la Fotometria non avrebbero, da sole, potuto condurre a tutte queste scoperte senza il concorso insostituibile della Fotografia.</a:t>
            </a:r>
          </a:p>
        </p:txBody>
      </p:sp>
    </p:spTree>
    <p:extLst>
      <p:ext uri="{BB962C8B-B14F-4D97-AF65-F5344CB8AC3E}">
        <p14:creationId xmlns:p14="http://schemas.microsoft.com/office/powerpoint/2010/main" val="3407917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Esempi di foto astronomiche del </a:t>
            </a:r>
            <a:r>
              <a:rPr lang="it-IT" dirty="0" err="1" smtClean="0"/>
              <a:t>XIX°secolo</a:t>
            </a:r>
            <a:r>
              <a:rPr lang="it-IT" dirty="0" smtClean="0"/>
              <a:t>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28" y="1718081"/>
            <a:ext cx="4270861" cy="2997440"/>
          </a:xfrm>
        </p:spPr>
      </p:pic>
      <p:sp>
        <p:nvSpPr>
          <p:cNvPr id="10" name="Segnaposto contenuto 9"/>
          <p:cNvSpPr>
            <a:spLocks noGrp="1"/>
          </p:cNvSpPr>
          <p:nvPr>
            <p:ph sz="half" idx="2"/>
          </p:nvPr>
        </p:nvSpPr>
        <p:spPr>
          <a:xfrm>
            <a:off x="463639" y="4905708"/>
            <a:ext cx="11118761" cy="1726912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Esempi di fotografia solare, il primo del 1845 il secondo del 1851, molto interessante soprattutto il secondo dove, durante un'eclisse </a:t>
            </a:r>
            <a:r>
              <a:rPr lang="it-IT" dirty="0"/>
              <a:t>totale di Sole del 12 dicembre </a:t>
            </a:r>
            <a:r>
              <a:rPr lang="it-IT" dirty="0" smtClean="0"/>
              <a:t>1871 (India), </a:t>
            </a:r>
            <a:r>
              <a:rPr lang="it-IT" dirty="0"/>
              <a:t>dove appare la struttura raggiante della corona al massimo dell'attività </a:t>
            </a:r>
            <a:r>
              <a:rPr lang="it-IT" dirty="0" smtClean="0"/>
              <a:t>solare.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231" y="1718080"/>
            <a:ext cx="3334389" cy="299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1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Esempi di foto astronomiche del </a:t>
            </a:r>
            <a:r>
              <a:rPr lang="it-IT" dirty="0" err="1" smtClean="0"/>
              <a:t>XIX°secolo</a:t>
            </a:r>
            <a:r>
              <a:rPr lang="it-IT" dirty="0" smtClean="0"/>
              <a:t>:</a:t>
            </a:r>
            <a:endParaRPr lang="it-IT" dirty="0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481004"/>
            <a:ext cx="5005589" cy="2609091"/>
          </a:xfrm>
        </p:spPr>
      </p:pic>
      <p:pic>
        <p:nvPicPr>
          <p:cNvPr id="6" name="Segnaposto contenuto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265" y="1481003"/>
            <a:ext cx="5731081" cy="2609091"/>
          </a:xfrm>
        </p:spPr>
      </p:pic>
      <p:sp>
        <p:nvSpPr>
          <p:cNvPr id="8" name="CasellaDiTesto 7"/>
          <p:cNvSpPr txBox="1"/>
          <p:nvPr/>
        </p:nvSpPr>
        <p:spPr>
          <a:xfrm>
            <a:off x="609600" y="4257965"/>
            <a:ext cx="10972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La prima è una fotografia </a:t>
            </a:r>
            <a:r>
              <a:rPr lang="it-IT" sz="2000" dirty="0"/>
              <a:t>della Cometa 1881, ottenuta da J. </a:t>
            </a:r>
            <a:r>
              <a:rPr lang="it-IT" sz="2000" dirty="0" err="1"/>
              <a:t>Janssen</a:t>
            </a:r>
            <a:r>
              <a:rPr lang="it-IT" sz="2000" dirty="0"/>
              <a:t>, il 30 giugno 1881, presso l'Osservatorio di </a:t>
            </a:r>
            <a:r>
              <a:rPr lang="it-IT" sz="2000" dirty="0" err="1"/>
              <a:t>Meudon</a:t>
            </a:r>
            <a:r>
              <a:rPr lang="it-IT" sz="2000" dirty="0"/>
              <a:t>, su lastra al gelatino-bromuro, con un telescopio avente lunghezza focale di m 1.50 e un tempo di posa di 30 minuti</a:t>
            </a:r>
            <a:r>
              <a:rPr lang="it-IT" sz="2000" dirty="0" smtClean="0"/>
              <a:t>.</a:t>
            </a:r>
          </a:p>
          <a:p>
            <a:endParaRPr lang="it-IT" sz="2000" dirty="0" smtClean="0"/>
          </a:p>
          <a:p>
            <a:r>
              <a:rPr lang="it-IT" sz="2000" dirty="0" smtClean="0"/>
              <a:t>La seconda fotografia invece, rappresenta la </a:t>
            </a:r>
            <a:r>
              <a:rPr lang="it-IT" sz="2000" dirty="0"/>
              <a:t>cometa del 1882: Gill, Osservatorio del Cap, 7 novembre 1882 (tempo di posa: 110 minuti). Sono da notare le numerose stelle visibili intorno alla cometa.</a:t>
            </a:r>
            <a:endParaRPr lang="it-IT" sz="2000" dirty="0" smtClean="0"/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094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Grandi Osservatori Spaziali</a:t>
            </a:r>
            <a:endParaRPr lang="it-IT" dirty="0"/>
          </a:p>
        </p:txBody>
      </p:sp>
      <p:pic>
        <p:nvPicPr>
          <p:cNvPr id="6" name="Segnaposto contenut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93" y="1571222"/>
            <a:ext cx="6828814" cy="5121611"/>
          </a:xfrm>
        </p:spPr>
      </p:pic>
    </p:spTree>
    <p:extLst>
      <p:ext uri="{BB962C8B-B14F-4D97-AF65-F5344CB8AC3E}">
        <p14:creationId xmlns:p14="http://schemas.microsoft.com/office/powerpoint/2010/main" val="872857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Grandi Osservatori Spaziali: i Pro ed i 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I Pro:</a:t>
            </a:r>
          </a:p>
          <a:p>
            <a:r>
              <a:rPr lang="it-IT" sz="2200" dirty="0"/>
              <a:t>un telescopio nello spazio non soffre dell'</a:t>
            </a:r>
            <a:r>
              <a:rPr lang="it-IT" sz="2200" dirty="0">
                <a:hlinkClick r:id="rId2" tooltip="Inquinamento luminoso"/>
              </a:rPr>
              <a:t>inquinamento </a:t>
            </a:r>
            <a:r>
              <a:rPr lang="it-IT" sz="2200" dirty="0" smtClean="0">
                <a:hlinkClick r:id="rId2" tooltip="Inquinamento luminoso"/>
              </a:rPr>
              <a:t>luminoso</a:t>
            </a:r>
            <a:r>
              <a:rPr lang="it-IT" sz="2200" dirty="0"/>
              <a:t>;</a:t>
            </a:r>
          </a:p>
          <a:p>
            <a:r>
              <a:rPr lang="it-IT" sz="2200" dirty="0"/>
              <a:t>l'atmosfera terrestre introduce una considerevole distorsione nelle </a:t>
            </a:r>
            <a:r>
              <a:rPr lang="it-IT" sz="2200" dirty="0" smtClean="0"/>
              <a:t>immagini;</a:t>
            </a:r>
            <a:endParaRPr lang="it-IT" sz="2200" dirty="0"/>
          </a:p>
          <a:p>
            <a:r>
              <a:rPr lang="it-IT" sz="2200" dirty="0" smtClean="0"/>
              <a:t>l'atmosfera assorbe </a:t>
            </a:r>
            <a:r>
              <a:rPr lang="it-IT" sz="2200" dirty="0"/>
              <a:t>una grande porzione dello </a:t>
            </a:r>
            <a:r>
              <a:rPr lang="it-IT" sz="2200" dirty="0">
                <a:hlinkClick r:id="rId3" tooltip="Spettro elettromagnetico"/>
              </a:rPr>
              <a:t>spettro elettromagnetico</a:t>
            </a:r>
            <a:r>
              <a:rPr lang="it-IT" sz="2200" dirty="0"/>
              <a:t>, impedendo alla radiazione di molti oggetti celesti di raggiungerci. </a:t>
            </a:r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I Contro:</a:t>
            </a:r>
          </a:p>
          <a:p>
            <a:r>
              <a:rPr lang="it-IT" sz="2200" dirty="0"/>
              <a:t>altissimo costo, soprattutto per il lancio: l'affitto di un razzo medio può costare 200 milioni di </a:t>
            </a:r>
            <a:r>
              <a:rPr lang="it-IT" sz="2200" dirty="0" smtClean="0"/>
              <a:t>euro;</a:t>
            </a:r>
            <a:endParaRPr lang="it-IT" sz="2200" dirty="0"/>
          </a:p>
          <a:p>
            <a:r>
              <a:rPr lang="it-IT" sz="2200" dirty="0"/>
              <a:t>impossibilità di manutenzione (tranne che per </a:t>
            </a:r>
            <a:r>
              <a:rPr lang="it-IT" sz="2200" dirty="0" smtClean="0"/>
              <a:t>l'HST;</a:t>
            </a:r>
            <a:endParaRPr lang="it-IT" sz="2200" dirty="0"/>
          </a:p>
          <a:p>
            <a:r>
              <a:rPr lang="it-IT" sz="2200" dirty="0"/>
              <a:t>breve vita operativa: molti telescopi devono essere raffreddati, e quando il liquido di raffreddamento finisce, il serbatoio non può essere riempito di nuovo</a:t>
            </a:r>
            <a:r>
              <a:rPr lang="it-IT" sz="2200" dirty="0" smtClean="0"/>
              <a:t>.</a:t>
            </a:r>
            <a:endParaRPr lang="it-IT" sz="2200" dirty="0"/>
          </a:p>
        </p:txBody>
      </p:sp>
    </p:spTree>
    <p:extLst>
      <p:ext uri="{BB962C8B-B14F-4D97-AF65-F5344CB8AC3E}">
        <p14:creationId xmlns:p14="http://schemas.microsoft.com/office/powerpoint/2010/main" val="3335523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The </a:t>
            </a:r>
            <a:r>
              <a:rPr lang="it-IT" dirty="0" err="1" smtClean="0"/>
              <a:t>Hubble</a:t>
            </a:r>
            <a:r>
              <a:rPr lang="it-IT" dirty="0" smtClean="0"/>
              <a:t> Space </a:t>
            </a:r>
            <a:r>
              <a:rPr lang="it-IT" dirty="0" err="1" smtClean="0"/>
              <a:t>Telescope</a:t>
            </a:r>
            <a:r>
              <a:rPr lang="it-IT" dirty="0" smtClean="0"/>
              <a:t>: per gli amici HST</a:t>
            </a:r>
            <a:endParaRPr lang="it-IT" dirty="0"/>
          </a:p>
        </p:txBody>
      </p:sp>
      <p:pic>
        <p:nvPicPr>
          <p:cNvPr id="7" name="Segnaposto contenut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9922"/>
            <a:ext cx="5064860" cy="3378222"/>
          </a:xfr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860" y="1289922"/>
            <a:ext cx="7127140" cy="5568078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0" y="3744814"/>
            <a:ext cx="47136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solidFill>
                  <a:schemeClr val="bg1"/>
                </a:solidFill>
              </a:rPr>
              <a:t>Sopra, una foto del telescopio spaziale in azione, a sinistra, una delle foto più entusiasmanti riprese dall’</a:t>
            </a:r>
            <a:r>
              <a:rPr lang="it-IT" sz="1600" dirty="0" err="1" smtClean="0">
                <a:solidFill>
                  <a:schemeClr val="bg1"/>
                </a:solidFill>
              </a:rPr>
              <a:t>hubble</a:t>
            </a:r>
            <a:r>
              <a:rPr lang="it-IT" sz="1600" dirty="0" smtClean="0"/>
              <a:t>.</a:t>
            </a:r>
            <a:endParaRPr lang="it-IT" sz="16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231820" y="5087154"/>
            <a:ext cx="4481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HST: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Riflettore </a:t>
            </a:r>
            <a:r>
              <a:rPr lang="it-IT" dirty="0" err="1"/>
              <a:t>Ritchey-Chrétien</a:t>
            </a: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⌀ 2,4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Lunghezza focale 57,6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Data di lancio: 24 </a:t>
            </a:r>
            <a:r>
              <a:rPr lang="it-IT" dirty="0"/>
              <a:t>aprile </a:t>
            </a:r>
            <a:r>
              <a:rPr lang="it-IT" dirty="0" smtClean="0"/>
              <a:t>1990 – ancora in attività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1362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89699"/>
            <a:ext cx="8198119" cy="5568301"/>
          </a:xfrm>
        </p:spPr>
      </p:pic>
      <p:sp>
        <p:nvSpPr>
          <p:cNvPr id="5" name="CasellaDiTesto 4"/>
          <p:cNvSpPr txBox="1"/>
          <p:nvPr/>
        </p:nvSpPr>
        <p:spPr>
          <a:xfrm>
            <a:off x="8448541" y="1519707"/>
            <a:ext cx="3335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La più importante scoperta del telescopio </a:t>
            </a:r>
            <a:r>
              <a:rPr lang="it-IT" sz="2400" dirty="0" err="1" smtClean="0"/>
              <a:t>Hubble</a:t>
            </a:r>
            <a:r>
              <a:rPr lang="it-IT" sz="2400" dirty="0" smtClean="0"/>
              <a:t> è senza dubbio la cattura della luce proveniente da 4 galassie (nella foto) cosi come erano </a:t>
            </a:r>
            <a:r>
              <a:rPr lang="it-IT" sz="2400" b="1" dirty="0"/>
              <a:t>13 miliardi di </a:t>
            </a:r>
            <a:r>
              <a:rPr lang="it-IT" sz="2400" b="1" dirty="0" smtClean="0"/>
              <a:t>anni, </a:t>
            </a:r>
            <a:r>
              <a:rPr lang="it-IT" sz="2400" dirty="0" smtClean="0"/>
              <a:t>rilevazione confermata dai dati </a:t>
            </a:r>
            <a:r>
              <a:rPr lang="it-IT" sz="2400" dirty="0"/>
              <a:t>congiunti provenienti </a:t>
            </a:r>
            <a:r>
              <a:rPr lang="it-IT" sz="2400" dirty="0" smtClean="0"/>
              <a:t>sia da </a:t>
            </a:r>
            <a:r>
              <a:rPr lang="it-IT" sz="2400" dirty="0" err="1"/>
              <a:t>Hubble</a:t>
            </a:r>
            <a:r>
              <a:rPr lang="it-IT" sz="2400" dirty="0"/>
              <a:t> </a:t>
            </a:r>
            <a:r>
              <a:rPr lang="it-IT" sz="2400" dirty="0" smtClean="0"/>
              <a:t>che dal telescopio spaziale </a:t>
            </a:r>
            <a:r>
              <a:rPr lang="it-IT" sz="2400" dirty="0" err="1" smtClean="0"/>
              <a:t>Spitzer</a:t>
            </a:r>
            <a:r>
              <a:rPr lang="it-IT" sz="2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6494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Importanti Scoperte dell’</a:t>
            </a:r>
            <a:r>
              <a:rPr lang="it-IT" dirty="0" err="1" smtClean="0"/>
              <a:t>Hst</a:t>
            </a:r>
            <a:r>
              <a:rPr lang="it-IT" dirty="0" smtClean="0"/>
              <a:t>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9922"/>
            <a:ext cx="4893972" cy="5593111"/>
          </a:xfrm>
        </p:spPr>
      </p:pic>
      <p:sp>
        <p:nvSpPr>
          <p:cNvPr id="5" name="CasellaDiTesto 4"/>
          <p:cNvSpPr txBox="1"/>
          <p:nvPr/>
        </p:nvSpPr>
        <p:spPr>
          <a:xfrm>
            <a:off x="5203065" y="1764405"/>
            <a:ext cx="67356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Una </a:t>
            </a:r>
            <a:r>
              <a:rPr lang="it-IT" dirty="0"/>
              <a:t>delle più affascinanti fotografie del cielo mai scattate prima: il telescopio ha ottenuto una dettagliatissima immagine di un ammasso di galassie, grazie a un ambizioso progetto chiamato “</a:t>
            </a:r>
            <a:r>
              <a:rPr lang="it-IT" dirty="0">
                <a:hlinkClick r:id="rId3"/>
              </a:rPr>
              <a:t>The </a:t>
            </a:r>
            <a:r>
              <a:rPr lang="it-IT" dirty="0" err="1">
                <a:hlinkClick r:id="rId3"/>
              </a:rPr>
              <a:t>Frontier</a:t>
            </a:r>
            <a:r>
              <a:rPr lang="it-IT" dirty="0">
                <a:hlinkClick r:id="rId3"/>
              </a:rPr>
              <a:t> </a:t>
            </a:r>
            <a:r>
              <a:rPr lang="it-IT" dirty="0" err="1">
                <a:hlinkClick r:id="rId3"/>
              </a:rPr>
              <a:t>Fields</a:t>
            </a:r>
            <a:r>
              <a:rPr lang="it-IT" dirty="0" smtClean="0"/>
              <a:t>”.</a:t>
            </a:r>
            <a:r>
              <a:rPr lang="it-IT" dirty="0"/>
              <a:t> Un mosaico composto da quasi </a:t>
            </a:r>
            <a:r>
              <a:rPr lang="it-IT" b="1" dirty="0"/>
              <a:t>3.000 galassie</a:t>
            </a:r>
            <a:r>
              <a:rPr lang="it-IT" dirty="0"/>
              <a:t>, alcune delle quali risalgono a 12 miliardi di anni </a:t>
            </a:r>
            <a:r>
              <a:rPr lang="it-IT" dirty="0" smtClean="0"/>
              <a:t>fa.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80719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Hubble</a:t>
            </a:r>
            <a:r>
              <a:rPr lang="it-IT" dirty="0" smtClean="0"/>
              <a:t> </a:t>
            </a:r>
            <a:r>
              <a:rPr lang="it-IT" dirty="0" err="1" smtClean="0"/>
              <a:t>legacy</a:t>
            </a:r>
            <a:r>
              <a:rPr lang="it-IT" dirty="0" smtClean="0"/>
              <a:t> </a:t>
            </a:r>
            <a:r>
              <a:rPr lang="it-IT" dirty="0" err="1" smtClean="0"/>
              <a:t>archive</a:t>
            </a:r>
            <a:r>
              <a:rPr lang="it-IT" dirty="0" smtClean="0"/>
              <a:t>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64165"/>
            <a:ext cx="3734873" cy="5594121"/>
          </a:xfrm>
        </p:spPr>
      </p:pic>
      <p:sp>
        <p:nvSpPr>
          <p:cNvPr id="5" name="CasellaDiTesto 4"/>
          <p:cNvSpPr txBox="1"/>
          <p:nvPr/>
        </p:nvSpPr>
        <p:spPr>
          <a:xfrm>
            <a:off x="3734872" y="6211669"/>
            <a:ext cx="5628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Credit: NASA, HST, </a:t>
            </a:r>
            <a:r>
              <a:rPr lang="it-IT" dirty="0" err="1" smtClean="0"/>
              <a:t>Hubble</a:t>
            </a:r>
            <a:r>
              <a:rPr lang="it-IT" dirty="0" smtClean="0"/>
              <a:t> </a:t>
            </a:r>
            <a:r>
              <a:rPr lang="it-IT" dirty="0" err="1" smtClean="0"/>
              <a:t>Legacy</a:t>
            </a:r>
            <a:r>
              <a:rPr lang="it-IT" dirty="0" smtClean="0"/>
              <a:t> Archive, Paolo Zampolini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66694" y="1622738"/>
            <a:ext cx="802652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/>
              <a:t>Hubble</a:t>
            </a:r>
            <a:r>
              <a:rPr lang="it-IT" sz="2400" dirty="0" smtClean="0"/>
              <a:t> </a:t>
            </a:r>
            <a:r>
              <a:rPr lang="it-IT" sz="2400" dirty="0" err="1" smtClean="0"/>
              <a:t>legacy</a:t>
            </a:r>
            <a:r>
              <a:rPr lang="it-IT" sz="2400" dirty="0" smtClean="0"/>
              <a:t> </a:t>
            </a:r>
            <a:r>
              <a:rPr lang="it-IT" sz="2400" dirty="0" err="1" smtClean="0"/>
              <a:t>archive</a:t>
            </a:r>
            <a:r>
              <a:rPr lang="it-IT" sz="2400" dirty="0" smtClean="0"/>
              <a:t> è un progetto nato anni fa che si prefigge la pubblicazione e la diffusione del sapere scientifico, nello specifico, mettendo alla disponibilità di tutti gratuitamente, alcuni degli scatti del Telescopio spaziale, la foto a sinistra, infatti, è una mia elaborazione delle riprese effettuate dal telescopio sulla sulle galassie interagenti M51/m52.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7587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Chandra</a:t>
            </a:r>
            <a:r>
              <a:rPr lang="it-IT" dirty="0" smtClean="0"/>
              <a:t>: per l’osservazione della volta celeste ai raggi X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90034"/>
            <a:ext cx="6186629" cy="5567966"/>
          </a:xfrm>
        </p:spPr>
      </p:pic>
      <p:sp>
        <p:nvSpPr>
          <p:cNvPr id="5" name="CasellaDiTesto 4"/>
          <p:cNvSpPr txBox="1"/>
          <p:nvPr/>
        </p:nvSpPr>
        <p:spPr>
          <a:xfrm>
            <a:off x="6510737" y="1488694"/>
            <a:ext cx="437844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dirty="0"/>
              <a:t>Telescopio raggi </a:t>
            </a:r>
            <a:r>
              <a:rPr lang="it-IT" sz="2000" dirty="0" smtClean="0"/>
              <a:t>X: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diametro 1,2m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AXAF </a:t>
            </a:r>
            <a:r>
              <a:rPr lang="it-IT" sz="2000" dirty="0"/>
              <a:t>CCD </a:t>
            </a:r>
            <a:r>
              <a:rPr lang="it-IT" sz="2000" dirty="0" err="1"/>
              <a:t>Imaging</a:t>
            </a:r>
            <a:r>
              <a:rPr lang="it-IT" sz="2000" dirty="0"/>
              <a:t> </a:t>
            </a:r>
            <a:r>
              <a:rPr lang="it-IT" sz="2000" dirty="0" err="1" smtClean="0"/>
              <a:t>Spectrometer</a:t>
            </a:r>
            <a:endParaRPr lang="it-IT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High </a:t>
            </a:r>
            <a:r>
              <a:rPr lang="it-IT" sz="2000" dirty="0"/>
              <a:t>Energy </a:t>
            </a:r>
            <a:r>
              <a:rPr lang="it-IT" sz="2000" dirty="0" err="1"/>
              <a:t>Transmission</a:t>
            </a:r>
            <a:r>
              <a:rPr lang="it-IT" sz="2000" dirty="0"/>
              <a:t> </a:t>
            </a:r>
            <a:r>
              <a:rPr lang="it-IT" sz="2000" dirty="0" err="1"/>
              <a:t>Grating</a:t>
            </a:r>
            <a:endParaRPr lang="it-IT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/>
              <a:t>High </a:t>
            </a:r>
            <a:r>
              <a:rPr lang="it-IT" sz="2000" dirty="0" err="1"/>
              <a:t>Resolution</a:t>
            </a:r>
            <a:r>
              <a:rPr lang="it-IT" sz="2000" dirty="0"/>
              <a:t> Camera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err="1"/>
              <a:t>Low</a:t>
            </a:r>
            <a:r>
              <a:rPr lang="it-IT" sz="2000" dirty="0"/>
              <a:t> Energy </a:t>
            </a:r>
            <a:r>
              <a:rPr lang="it-IT" sz="2000" dirty="0" err="1"/>
              <a:t>Transmission</a:t>
            </a:r>
            <a:r>
              <a:rPr lang="it-IT" sz="2000" dirty="0"/>
              <a:t> </a:t>
            </a:r>
            <a:r>
              <a:rPr lang="it-IT" sz="2000" dirty="0" err="1"/>
              <a:t>Grating</a:t>
            </a:r>
            <a:endParaRPr lang="it-IT" sz="2000" dirty="0"/>
          </a:p>
          <a:p>
            <a:endParaRPr lang="it-IT" sz="20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510737" y="3773323"/>
            <a:ext cx="50716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Importanti scoperte: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Prove </a:t>
            </a:r>
            <a:r>
              <a:rPr lang="it-IT" sz="2000" dirty="0"/>
              <a:t>dirette dell'esistenza della </a:t>
            </a:r>
            <a:r>
              <a:rPr lang="it-IT" sz="2000" dirty="0">
                <a:hlinkClick r:id="rId3" tooltip="Materia oscura"/>
              </a:rPr>
              <a:t>materia oscura</a:t>
            </a:r>
            <a:r>
              <a:rPr lang="it-IT" sz="20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Individuazione dell'eco </a:t>
            </a:r>
            <a:r>
              <a:rPr lang="it-IT" sz="2000" dirty="0"/>
              <a:t>prodotto dal </a:t>
            </a:r>
            <a:r>
              <a:rPr lang="it-IT" sz="2000" dirty="0">
                <a:hlinkClick r:id="rId4" tooltip="Buco nero"/>
              </a:rPr>
              <a:t>buco nero</a:t>
            </a:r>
            <a:r>
              <a:rPr lang="it-IT" sz="2000" dirty="0"/>
              <a:t> al centro della </a:t>
            </a:r>
            <a:r>
              <a:rPr lang="it-IT" sz="2000" dirty="0">
                <a:hlinkClick r:id="rId5" tooltip="Via Lattea"/>
              </a:rPr>
              <a:t>Via </a:t>
            </a:r>
            <a:r>
              <a:rPr lang="it-IT" sz="2000" dirty="0" smtClean="0">
                <a:hlinkClick r:id="rId5" tooltip="Via Lattea"/>
              </a:rPr>
              <a:t>Lattea</a:t>
            </a:r>
            <a:endParaRPr lang="it-IT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000" dirty="0" smtClean="0"/>
              <a:t>Rilevazione </a:t>
            </a:r>
            <a:r>
              <a:rPr lang="it-IT" sz="2000" dirty="0" err="1" smtClean="0"/>
              <a:t>delbuco</a:t>
            </a:r>
            <a:r>
              <a:rPr lang="it-IT" sz="2000" dirty="0" smtClean="0"/>
              <a:t> </a:t>
            </a:r>
            <a:r>
              <a:rPr lang="it-IT" sz="2000" dirty="0"/>
              <a:t>nero più giovane mai osservato, </a:t>
            </a:r>
            <a:r>
              <a:rPr lang="it-IT" sz="2000" dirty="0">
                <a:hlinkClick r:id="rId6" tooltip="SN 1979C"/>
              </a:rPr>
              <a:t>SN 1979C</a:t>
            </a:r>
            <a:r>
              <a:rPr lang="it-IT" sz="2000" dirty="0"/>
              <a:t>, il quale possiede solamente 30 anni</a:t>
            </a:r>
          </a:p>
        </p:txBody>
      </p:sp>
    </p:spTree>
    <p:extLst>
      <p:ext uri="{BB962C8B-B14F-4D97-AF65-F5344CB8AC3E}">
        <p14:creationId xmlns:p14="http://schemas.microsoft.com/office/powerpoint/2010/main" val="310855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The </a:t>
            </a:r>
            <a:r>
              <a:rPr lang="it-IT" dirty="0" err="1" smtClean="0"/>
              <a:t>Spitzer</a:t>
            </a:r>
            <a:r>
              <a:rPr lang="it-IT" dirty="0" smtClean="0"/>
              <a:t> : per l’osservazione nell’infrarosso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9922"/>
            <a:ext cx="6745817" cy="5059363"/>
          </a:xfrm>
        </p:spPr>
      </p:pic>
      <p:sp>
        <p:nvSpPr>
          <p:cNvPr id="5" name="CasellaDiTesto 4"/>
          <p:cNvSpPr txBox="1"/>
          <p:nvPr/>
        </p:nvSpPr>
        <p:spPr>
          <a:xfrm>
            <a:off x="6816471" y="1289922"/>
            <a:ext cx="476592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Spitzer</a:t>
            </a:r>
            <a:r>
              <a:rPr lang="it-IT" dirty="0" smtClean="0"/>
              <a:t> </a:t>
            </a:r>
            <a:r>
              <a:rPr lang="it-IT" dirty="0" err="1" smtClean="0"/>
              <a:t>Telescope</a:t>
            </a:r>
            <a:r>
              <a:rPr lang="it-IT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Specchio </a:t>
            </a:r>
            <a:r>
              <a:rPr lang="it-IT" dirty="0"/>
              <a:t>primario di 85 cm di </a:t>
            </a:r>
            <a:r>
              <a:rPr lang="it-IT" dirty="0" smtClean="0"/>
              <a:t>diametro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Raffreddato </a:t>
            </a:r>
            <a:r>
              <a:rPr lang="it-IT" dirty="0"/>
              <a:t>a 5,5 </a:t>
            </a:r>
            <a:r>
              <a:rPr lang="it-IT" dirty="0">
                <a:hlinkClick r:id="rId3" tooltip="Kelvin"/>
              </a:rPr>
              <a:t>Kelvin</a:t>
            </a:r>
            <a:r>
              <a:rPr lang="it-IT" dirty="0"/>
              <a:t>, temperatura necessaria per abbattere la sua stessa </a:t>
            </a:r>
            <a:r>
              <a:rPr lang="it-IT" dirty="0">
                <a:hlinkClick r:id="rId4" tooltip="Emissione termica (la pagina non esiste)"/>
              </a:rPr>
              <a:t>emissione termica</a:t>
            </a:r>
            <a:r>
              <a:rPr lang="it-IT" dirty="0"/>
              <a:t>, che andrebbe a sovrapporsi alla radiazione infrarossa che si vuole osservare</a:t>
            </a:r>
            <a:r>
              <a:rPr lang="it-IT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Banda di emissione </a:t>
            </a:r>
            <a:r>
              <a:rPr lang="it-IT" dirty="0" err="1" smtClean="0"/>
              <a:t>ossrvata</a:t>
            </a:r>
            <a:r>
              <a:rPr lang="it-IT" dirty="0" smtClean="0"/>
              <a:t>: la</a:t>
            </a:r>
            <a:r>
              <a:rPr lang="it-IT" dirty="0"/>
              <a:t> </a:t>
            </a:r>
            <a:r>
              <a:rPr lang="it-IT" dirty="0">
                <a:hlinkClick r:id="rId5" tooltip="Radiazione infrarossa"/>
              </a:rPr>
              <a:t>radiazione infrarossa</a:t>
            </a:r>
            <a:r>
              <a:rPr lang="it-IT" dirty="0"/>
              <a:t> raccolta viene misurata da tre strumenti: IRAC, IRS e MIPS</a:t>
            </a:r>
            <a:r>
              <a:rPr lang="it-IT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lanciato il 25 agosto </a:t>
            </a:r>
            <a:r>
              <a:rPr lang="it-IT" dirty="0" smtClean="0"/>
              <a:t>2003 si prevedeva una durata della missione di </a:t>
            </a:r>
            <a:r>
              <a:rPr lang="it-IT" dirty="0"/>
              <a:t>2,5 </a:t>
            </a:r>
            <a:r>
              <a:rPr lang="it-IT" dirty="0" smtClean="0"/>
              <a:t>anni, tuttavia l’efficienza del telescopio ha permesso di continuare le osservazioni a temperatura di utilizzo per 5,5 anni (fino al 2009), tuttavia, nonostante la mancanza del raffreddamento il telescopio viene ancora utilizzato per l’osservazione nel vicino infrarosso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6821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The </a:t>
            </a:r>
            <a:r>
              <a:rPr lang="it-IT" dirty="0" err="1" smtClean="0"/>
              <a:t>Spitzer</a:t>
            </a:r>
            <a:r>
              <a:rPr lang="it-IT" dirty="0" smtClean="0"/>
              <a:t> : per l’osservazione nell’infrarosso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714926"/>
            <a:ext cx="10972800" cy="4784725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Importanti scoperte:</a:t>
            </a:r>
          </a:p>
          <a:p>
            <a:r>
              <a:rPr lang="it-IT" dirty="0"/>
              <a:t>nel 2005, </a:t>
            </a:r>
            <a:r>
              <a:rPr lang="it-IT" dirty="0" smtClean="0"/>
              <a:t>fu </a:t>
            </a:r>
            <a:r>
              <a:rPr lang="it-IT" dirty="0"/>
              <a:t>direttamente catturata la luce di due </a:t>
            </a:r>
            <a:r>
              <a:rPr lang="it-IT" dirty="0">
                <a:hlinkClick r:id="rId2" tooltip="Pianeti extrasolari"/>
              </a:rPr>
              <a:t>pianeti extrasolari</a:t>
            </a:r>
            <a:r>
              <a:rPr lang="it-IT" dirty="0"/>
              <a:t>, i giganti gassosi </a:t>
            </a:r>
            <a:r>
              <a:rPr lang="it-IT" dirty="0">
                <a:hlinkClick r:id="rId3" tooltip="HD 209458 b"/>
              </a:rPr>
              <a:t>HD 209458 b</a:t>
            </a:r>
            <a:r>
              <a:rPr lang="it-IT" dirty="0"/>
              <a:t> e </a:t>
            </a:r>
            <a:r>
              <a:rPr lang="it-IT" dirty="0" smtClean="0">
                <a:hlinkClick r:id="rId4" tooltip="TrES-1b"/>
              </a:rPr>
              <a:t>TrES-1b</a:t>
            </a:r>
            <a:endParaRPr lang="it-IT" dirty="0" smtClean="0"/>
          </a:p>
          <a:p>
            <a:r>
              <a:rPr lang="it-IT" dirty="0" smtClean="0"/>
              <a:t>Sempre nel 2005,</a:t>
            </a:r>
            <a:r>
              <a:rPr lang="it-IT" dirty="0"/>
              <a:t> </a:t>
            </a:r>
            <a:r>
              <a:rPr lang="it-IT" dirty="0" smtClean="0"/>
              <a:t>400 </a:t>
            </a:r>
            <a:r>
              <a:rPr lang="it-IT" dirty="0"/>
              <a:t>ore di osservazioni con </a:t>
            </a:r>
            <a:r>
              <a:rPr lang="it-IT" dirty="0" err="1"/>
              <a:t>Spitzer</a:t>
            </a:r>
            <a:r>
              <a:rPr lang="it-IT" dirty="0"/>
              <a:t>, permisero agli astronomi di affermare che la struttura </a:t>
            </a:r>
            <a:r>
              <a:rPr lang="it-IT" dirty="0" smtClean="0"/>
              <a:t>della Via Lattea</a:t>
            </a:r>
            <a:r>
              <a:rPr lang="it-IT" dirty="0"/>
              <a:t> è più marcatamente </a:t>
            </a:r>
            <a:r>
              <a:rPr lang="it-IT" dirty="0">
                <a:hlinkClick r:id="rId5" tooltip="Galassia a spirale barrata"/>
              </a:rPr>
              <a:t>barrata</a:t>
            </a:r>
            <a:r>
              <a:rPr lang="it-IT" dirty="0"/>
              <a:t> di quanto creduto in </a:t>
            </a:r>
            <a:r>
              <a:rPr lang="it-IT" dirty="0" smtClean="0"/>
              <a:t>precedenza</a:t>
            </a:r>
          </a:p>
          <a:p>
            <a:r>
              <a:rPr lang="it-IT" dirty="0"/>
              <a:t>Nell'ottobre del 2009, il telescopio </a:t>
            </a:r>
            <a:r>
              <a:rPr lang="it-IT" dirty="0" err="1"/>
              <a:t>Spitzer</a:t>
            </a:r>
            <a:r>
              <a:rPr lang="it-IT" dirty="0"/>
              <a:t> ha individuato l'anello più grande del sistema solare appartenente al pianeta Saturno.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920501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sonda Cassini: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4602"/>
            <a:ext cx="5978515" cy="3982858"/>
          </a:xfrm>
        </p:spPr>
      </p:pic>
      <p:sp>
        <p:nvSpPr>
          <p:cNvPr id="5" name="CasellaDiTesto 4"/>
          <p:cNvSpPr txBox="1"/>
          <p:nvPr/>
        </p:nvSpPr>
        <p:spPr>
          <a:xfrm>
            <a:off x="6323527" y="1828798"/>
            <a:ext cx="53833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 Sonda Cassini: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Lanciata il </a:t>
            </a:r>
            <a:r>
              <a:rPr lang="it-IT" dirty="0"/>
              <a:t>15 ottobre </a:t>
            </a:r>
            <a:r>
              <a:rPr lang="it-IT" dirty="0" smtClean="0"/>
              <a:t>1997 – missione in corso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È stata l'ultima </a:t>
            </a:r>
            <a:r>
              <a:rPr lang="it-IT" dirty="0"/>
              <a:t>delle "grandi" missioni spaziali della </a:t>
            </a:r>
            <a:r>
              <a:rPr lang="it-IT" dirty="0" smtClean="0"/>
              <a:t>NASA, costo di realizzazione circa 5 miliardi di dollari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12 differenti strumenti </a:t>
            </a:r>
            <a:r>
              <a:rPr lang="it-IT" dirty="0" smtClean="0"/>
              <a:t>scientifici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 </a:t>
            </a:r>
            <a:r>
              <a:rPr lang="it-IT" dirty="0"/>
              <a:t>La sua strumentazione di bordo comprende camere per immagini operanti sia in luce visibile, che nell'infrarosso e </a:t>
            </a:r>
            <a:r>
              <a:rPr lang="it-IT" dirty="0" smtClean="0"/>
              <a:t>nell'ultravioletto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Obiettivi della missione: </a:t>
            </a:r>
            <a:r>
              <a:rPr lang="it-IT" dirty="0"/>
              <a:t>fornire un'esatta morfologia dei </a:t>
            </a:r>
            <a:r>
              <a:rPr lang="it-IT" dirty="0" smtClean="0"/>
              <a:t>corpi e molto altro, infatti la missione prevedeva una miriade di missioni «secondarie»</a:t>
            </a:r>
          </a:p>
        </p:txBody>
      </p:sp>
    </p:spTree>
    <p:extLst>
      <p:ext uri="{BB962C8B-B14F-4D97-AF65-F5344CB8AC3E}">
        <p14:creationId xmlns:p14="http://schemas.microsoft.com/office/powerpoint/2010/main" val="193431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Alcune delle immagini più belle catturate dalla sonda: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392953"/>
            <a:ext cx="4876800" cy="4876800"/>
          </a:xfr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392953"/>
            <a:ext cx="4876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672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Progetti per il futuro: Il Telescopio </a:t>
            </a:r>
            <a:r>
              <a:rPr lang="it-IT" dirty="0" err="1" smtClean="0"/>
              <a:t>Webb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73259"/>
            <a:ext cx="6063761" cy="3410866"/>
          </a:xfrm>
        </p:spPr>
      </p:pic>
      <p:sp>
        <p:nvSpPr>
          <p:cNvPr id="5" name="CasellaDiTesto 4"/>
          <p:cNvSpPr txBox="1"/>
          <p:nvPr/>
        </p:nvSpPr>
        <p:spPr>
          <a:xfrm>
            <a:off x="6941713" y="1700012"/>
            <a:ext cx="507800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Telescopio Spaziale </a:t>
            </a:r>
            <a:r>
              <a:rPr lang="it-IT" dirty="0" err="1" smtClean="0"/>
              <a:t>Webb</a:t>
            </a:r>
            <a:r>
              <a:rPr lang="it-IT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Data di lancio: «</a:t>
            </a:r>
            <a:r>
              <a:rPr lang="it-IT" dirty="0" smtClean="0">
                <a:hlinkClick r:id="rId3" tooltip="2018"/>
              </a:rPr>
              <a:t>2018</a:t>
            </a:r>
            <a:r>
              <a:rPr lang="it-IT" dirty="0" smtClean="0"/>
              <a:t>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Lunghezza d’onda ripresa: Infrarosso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Diametro dello specchio primario 6,5</a:t>
            </a:r>
            <a:r>
              <a:rPr lang="it-IT" dirty="0"/>
              <a:t> m di </a:t>
            </a:r>
            <a:r>
              <a:rPr lang="it-IT" dirty="0" smtClean="0"/>
              <a:t>berillio, composto da 18 sezioni esagonali che si dispiegheranno una volta in orbita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Data l’orbita in cui verrà stabilizzato il telescopio non sono previsti interventi di manutenzione o di aggiornamento, al contrario di quanto effettuato con l’</a:t>
            </a:r>
            <a:r>
              <a:rPr lang="it-IT" dirty="0" err="1" smtClean="0"/>
              <a:t>Hubble</a:t>
            </a: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Non sarà il sostituto del Telescopio spaziale </a:t>
            </a:r>
            <a:r>
              <a:rPr lang="it-IT" dirty="0" err="1" smtClean="0"/>
              <a:t>Hubble</a:t>
            </a:r>
            <a:r>
              <a:rPr lang="it-IT" dirty="0" smtClean="0"/>
              <a:t>, avendo il telescopio </a:t>
            </a:r>
            <a:r>
              <a:rPr lang="it-IT" dirty="0" err="1" smtClean="0"/>
              <a:t>Webb</a:t>
            </a:r>
            <a:r>
              <a:rPr lang="it-IT" dirty="0" smtClean="0"/>
              <a:t> come banda di cattura solo l’infrarosso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00589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Grandi osservatori terrestri: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6" y="1685335"/>
            <a:ext cx="5746208" cy="4033838"/>
          </a:xfrm>
        </p:spPr>
      </p:pic>
      <p:sp>
        <p:nvSpPr>
          <p:cNvPr id="5" name="CasellaDiTesto 4"/>
          <p:cNvSpPr txBox="1"/>
          <p:nvPr/>
        </p:nvSpPr>
        <p:spPr>
          <a:xfrm>
            <a:off x="149916" y="5870713"/>
            <a:ext cx="8944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Il Telescopio Subaru </a:t>
            </a:r>
            <a:r>
              <a:rPr lang="it-IT" dirty="0"/>
              <a:t> è uno dei </a:t>
            </a:r>
            <a:r>
              <a:rPr lang="it-IT" dirty="0" smtClean="0"/>
              <a:t>telescopi dell'</a:t>
            </a:r>
            <a:r>
              <a:rPr lang="it-IT" dirty="0" smtClean="0">
                <a:hlinkClick r:id="rId3" tooltip="Osservatorio di Mauna Kea"/>
              </a:rPr>
              <a:t>Osservatorio </a:t>
            </a:r>
            <a:r>
              <a:rPr lang="it-IT" dirty="0">
                <a:hlinkClick r:id="rId3" tooltip="Osservatorio di Mauna Kea"/>
              </a:rPr>
              <a:t>di Mauna Kea</a:t>
            </a:r>
            <a:r>
              <a:rPr lang="it-IT" dirty="0"/>
              <a:t>, nelle </a:t>
            </a:r>
            <a:r>
              <a:rPr lang="it-IT" dirty="0" smtClean="0">
                <a:hlinkClick r:id="rId4" tooltip="Hawaii"/>
              </a:rPr>
              <a:t>Hawaii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202017" y="1656522"/>
            <a:ext cx="571168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I Grandi osservatori terrestri vengono costruiti in località particolari del globo, infatti le location in cui vengono istallate queste imponenti strutture vengono attentamente scelti e selezionati in base ad alcuni parametri imprescindibili: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Inquinamento luminoso assente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Altitudine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/>
              <a:t>Stabilità atmosferica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err="1" smtClean="0"/>
              <a:t>Seeing</a:t>
            </a:r>
            <a:endParaRPr lang="it-IT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4448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Progetti per il futuro … lontano</a:t>
            </a:r>
            <a:endParaRPr lang="it-IT" dirty="0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1638299"/>
            <a:ext cx="6380959" cy="3583058"/>
          </a:xfrm>
        </p:spPr>
      </p:pic>
      <p:sp>
        <p:nvSpPr>
          <p:cNvPr id="5" name="CasellaDiTesto 4"/>
          <p:cNvSpPr txBox="1"/>
          <p:nvPr/>
        </p:nvSpPr>
        <p:spPr>
          <a:xfrm>
            <a:off x="7368209" y="1881809"/>
            <a:ext cx="4572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L'</a:t>
            </a:r>
            <a:r>
              <a:rPr lang="it-IT" dirty="0" err="1" smtClean="0"/>
              <a:t>European</a:t>
            </a:r>
            <a:r>
              <a:rPr lang="it-IT" dirty="0" smtClean="0"/>
              <a:t> </a:t>
            </a:r>
            <a:r>
              <a:rPr lang="it-IT" dirty="0" err="1" smtClean="0"/>
              <a:t>Extremely</a:t>
            </a:r>
            <a:r>
              <a:rPr lang="it-IT" dirty="0" smtClean="0"/>
              <a:t> Large </a:t>
            </a:r>
            <a:r>
              <a:rPr lang="it-IT" dirty="0" err="1" smtClean="0"/>
              <a:t>Telescope</a:t>
            </a:r>
            <a:r>
              <a:rPr lang="it-IT" dirty="0" smtClean="0"/>
              <a:t>  (E-ELT)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il</a:t>
            </a:r>
            <a:r>
              <a:rPr lang="it-IT" dirty="0"/>
              <a:t> </a:t>
            </a:r>
            <a:r>
              <a:rPr lang="it-IT" dirty="0" smtClean="0"/>
              <a:t>Telescopio </a:t>
            </a:r>
            <a:r>
              <a:rPr lang="it-IT" dirty="0"/>
              <a:t>verrà costruito in </a:t>
            </a:r>
            <a:r>
              <a:rPr lang="it-IT" dirty="0">
                <a:hlinkClick r:id="rId3" tooltip="Cile"/>
              </a:rPr>
              <a:t>Cile</a:t>
            </a:r>
            <a:r>
              <a:rPr lang="it-IT" dirty="0"/>
              <a:t>, sulla montagna </a:t>
            </a:r>
            <a:r>
              <a:rPr lang="it-IT" dirty="0">
                <a:hlinkClick r:id="rId4" tooltip="Cerro Armazones"/>
              </a:rPr>
              <a:t>Cerro </a:t>
            </a:r>
            <a:r>
              <a:rPr lang="it-IT" dirty="0" err="1" smtClean="0">
                <a:hlinkClick r:id="rId4" tooltip="Cerro Armazones"/>
              </a:rPr>
              <a:t>Armazones</a:t>
            </a:r>
            <a:r>
              <a:rPr lang="it-IT" dirty="0" smtClean="0"/>
              <a:t>, 3600m, </a:t>
            </a:r>
            <a:r>
              <a:rPr lang="it-IT" dirty="0"/>
              <a:t>nel </a:t>
            </a:r>
            <a:r>
              <a:rPr lang="it-IT" dirty="0">
                <a:hlinkClick r:id="rId5" tooltip="Deserto di Atacama"/>
              </a:rPr>
              <a:t>Deserto di Atacama</a:t>
            </a:r>
            <a:r>
              <a:rPr lang="it-IT" dirty="0"/>
              <a:t>.</a:t>
            </a: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Iniziato nel 2014, per il completamento dei lavori si dovrà attendere il 2022 mentre per il primo effettivo uso il 2024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Specchio primario 42 metri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Area di raccolta della luce: 978 </a:t>
            </a:r>
            <a:r>
              <a:rPr lang="it-IT" dirty="0"/>
              <a:t>m</a:t>
            </a:r>
            <a:r>
              <a:rPr lang="it-IT" baseline="30000" dirty="0"/>
              <a:t>2</a:t>
            </a:r>
            <a:endParaRPr lang="it-IT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Banda catturata : Ottica/infrarossa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Obiettivi: studio dell’atmosfera dei pianeti extrasolari, «archeologia stellare» ed evoluzione delle galassie, rappresenterà l’occhio più grande mai puntato verso il cielo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00129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演示设计">
  <a:themeElements>
    <a:clrScheme name="演示设计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演示设计">
      <a:majorFont>
        <a:latin typeface="Arial"/>
        <a:ea typeface="SimHei"/>
        <a:cs typeface=""/>
      </a:majorFont>
      <a:minorFont>
        <a:latin typeface="Arial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设计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business-ppt-template-012</Template>
  <TotalTime>421</TotalTime>
  <Words>752</Words>
  <Application>Microsoft Office PowerPoint</Application>
  <PresentationFormat>Widescreen</PresentationFormat>
  <Paragraphs>88</Paragraphs>
  <Slides>18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18</vt:i4>
      </vt:variant>
    </vt:vector>
  </HeadingPairs>
  <TitlesOfParts>
    <vt:vector size="24" baseType="lpstr">
      <vt:lpstr>SimHei</vt:lpstr>
      <vt:lpstr>宋体</vt:lpstr>
      <vt:lpstr>华文细黑</vt:lpstr>
      <vt:lpstr>Arial</vt:lpstr>
      <vt:lpstr>演示设计</vt:lpstr>
      <vt:lpstr>默认设计模板</vt:lpstr>
      <vt:lpstr>Corso base di astrofotografia I Lezione</vt:lpstr>
      <vt:lpstr>Brevi accenni sullo sviluppo dell’astrofotografia:</vt:lpstr>
      <vt:lpstr>Esempi di foto astronomiche del XIX°secolo:</vt:lpstr>
      <vt:lpstr>Esempi di foto astronomiche del XIX°secolo:</vt:lpstr>
      <vt:lpstr>Grandi Osservatori Spaziali</vt:lpstr>
      <vt:lpstr>Grandi Osservatori Spaziali: i Pro ed i contro</vt:lpstr>
      <vt:lpstr>The Hubble Space Telescope: per gli amici HST</vt:lpstr>
      <vt:lpstr>Presentazione standard di PowerPoint</vt:lpstr>
      <vt:lpstr>Importanti Scoperte dell’Hst:</vt:lpstr>
      <vt:lpstr>Hubble legacy archive:</vt:lpstr>
      <vt:lpstr>Chandra: per l’osservazione della volta celeste ai raggi X</vt:lpstr>
      <vt:lpstr>The Spitzer : per l’osservazione nell’infrarosso</vt:lpstr>
      <vt:lpstr>The Spitzer : per l’osservazione nell’infrarosso</vt:lpstr>
      <vt:lpstr>La sonda Cassini:</vt:lpstr>
      <vt:lpstr>Alcune delle immagini più belle catturate dalla sonda:</vt:lpstr>
      <vt:lpstr>Progetti per il futuro: Il Telescopio Webb</vt:lpstr>
      <vt:lpstr>Grandi osservatori terrestri:</vt:lpstr>
      <vt:lpstr>Progetti per il futuro … lontano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base di astrofotografia I Lezione</dc:title>
  <dc:creator>lollopc</dc:creator>
  <cp:lastModifiedBy>lollopc</cp:lastModifiedBy>
  <cp:revision>25</cp:revision>
  <dcterms:created xsi:type="dcterms:W3CDTF">2014-08-20T10:28:39Z</dcterms:created>
  <dcterms:modified xsi:type="dcterms:W3CDTF">2014-08-20T17:30:25Z</dcterms:modified>
</cp:coreProperties>
</file>