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35"/>
  </p:notesMasterIdLst>
  <p:sldIdLst>
    <p:sldId id="256" r:id="rId3"/>
    <p:sldId id="257" r:id="rId4"/>
    <p:sldId id="258" r:id="rId5"/>
    <p:sldId id="259" r:id="rId6"/>
    <p:sldId id="260" r:id="rId7"/>
    <p:sldId id="261" r:id="rId8"/>
    <p:sldId id="263" r:id="rId9"/>
    <p:sldId id="264" r:id="rId10"/>
    <p:sldId id="262" r:id="rId11"/>
    <p:sldId id="265" r:id="rId12"/>
    <p:sldId id="266" r:id="rId13"/>
    <p:sldId id="267" r:id="rId14"/>
    <p:sldId id="268" r:id="rId15"/>
    <p:sldId id="269" r:id="rId16"/>
    <p:sldId id="271" r:id="rId17"/>
    <p:sldId id="272" r:id="rId18"/>
    <p:sldId id="270" r:id="rId19"/>
    <p:sldId id="273" r:id="rId20"/>
    <p:sldId id="274" r:id="rId21"/>
    <p:sldId id="275" r:id="rId22"/>
    <p:sldId id="276" r:id="rId23"/>
    <p:sldId id="277" r:id="rId24"/>
    <p:sldId id="278" r:id="rId25"/>
    <p:sldId id="280" r:id="rId26"/>
    <p:sldId id="279" r:id="rId27"/>
    <p:sldId id="281" r:id="rId28"/>
    <p:sldId id="282" r:id="rId29"/>
    <p:sldId id="283" r:id="rId30"/>
    <p:sldId id="284" r:id="rId31"/>
    <p:sldId id="285" r:id="rId32"/>
    <p:sldId id="286" r:id="rId33"/>
    <p:sldId id="287" r:id="rId34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ollopc" initials="l" lastIdx="3" clrIdx="0">
    <p:extLst>
      <p:ext uri="{19B8F6BF-5375-455C-9EA6-DF929625EA0E}">
        <p15:presenceInfo xmlns:p15="http://schemas.microsoft.com/office/powerpoint/2012/main" userId="lollopc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15" autoAdjust="0"/>
    <p:restoredTop sz="94434" autoAdjust="0"/>
  </p:normalViewPr>
  <p:slideViewPr>
    <p:cSldViewPr snapToGrid="0">
      <p:cViewPr varScale="1">
        <p:scale>
          <a:sx n="70" d="100"/>
          <a:sy n="70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commentAuthors" Target="commentAuthor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598CDD-55BA-4BD8-A238-CB79C65E600A}" type="datetimeFigureOut">
              <a:rPr lang="it-IT" smtClean="0"/>
              <a:t>09/09/2014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0D676E-8BF4-4DDE-8DDF-45921A2D686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845015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0D676E-8BF4-4DDE-8DDF-45921A2D6861}" type="slidenum">
              <a:rPr lang="it-IT" smtClean="0"/>
              <a:t>22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376631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0D676E-8BF4-4DDE-8DDF-45921A2D6861}" type="slidenum">
              <a:rPr lang="it-IT" smtClean="0"/>
              <a:t>32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131268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2284" y="4360140"/>
            <a:ext cx="10363200" cy="707886"/>
          </a:xfrm>
          <a:effectLst>
            <a:outerShdw dist="35921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>
            <a:lvl1pPr algn="ctr">
              <a:defRPr sz="40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lvl="0"/>
            <a:r>
              <a:rPr lang="it-IT" altLang="zh-CN" noProof="0" smtClean="0"/>
              <a:t>Fare clic per modificare lo stile del titolo</a:t>
            </a:r>
            <a:endParaRPr lang="zh-CN" altLang="it-IT" noProof="0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80633" y="5157789"/>
            <a:ext cx="8534400" cy="427037"/>
          </a:xfrm>
        </p:spPr>
        <p:txBody>
          <a:bodyPr>
            <a:spAutoFit/>
          </a:bodyPr>
          <a:lstStyle>
            <a:lvl1pPr marL="0" indent="0" algn="ctr">
              <a:buFontTx/>
              <a:buNone/>
              <a:defRPr sz="2200">
                <a:solidFill>
                  <a:schemeClr val="bg1"/>
                </a:solidFill>
                <a:ea typeface="华文细黑" pitchFamily="2" charset="-122"/>
              </a:defRPr>
            </a:lvl1pPr>
          </a:lstStyle>
          <a:p>
            <a:pPr lvl="0"/>
            <a:r>
              <a:rPr lang="it-IT" altLang="zh-CN" noProof="0" smtClean="0"/>
              <a:t>Fare clic per modificare lo stile del sottotitolo dello schema</a:t>
            </a:r>
            <a:endParaRPr lang="zh-CN" altLang="it-IT" noProof="0" smtClean="0"/>
          </a:p>
        </p:txBody>
      </p:sp>
    </p:spTree>
    <p:extLst>
      <p:ext uri="{BB962C8B-B14F-4D97-AF65-F5344CB8AC3E}">
        <p14:creationId xmlns:p14="http://schemas.microsoft.com/office/powerpoint/2010/main" val="1518096267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648258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2070263836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09600" y="1341439"/>
            <a:ext cx="5384800" cy="47847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97600" y="1341439"/>
            <a:ext cx="5384800" cy="47847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06836786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93550536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05138758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1185709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1635491584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 smtClean="0"/>
              <a:t>Fare clic sull'icona per inserire un'immagine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4252743789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05338944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36058915"/>
      </p:ext>
    </p:extLst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96C256-9388-4AD6-9548-FC5FBC45E5FF}" type="slidenum">
              <a:rPr lang="it-IT" altLang="zh-CN"/>
              <a:pPr/>
              <a:t>‹N›</a:t>
            </a:fld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2428813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F4F66F-66DD-4FB1-9F5F-B408E932B06F}" type="slidenum">
              <a:rPr lang="it-IT" altLang="zh-CN"/>
              <a:pPr/>
              <a:t>‹N›</a:t>
            </a:fld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34193699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B2ACEB-AB7D-48FA-BF03-B5D9DECEEEF6}" type="slidenum">
              <a:rPr lang="it-IT" altLang="zh-CN"/>
              <a:pPr/>
              <a:t>‹N›</a:t>
            </a:fld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9718644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89AA45-0C58-4336-86ED-9BAB97FCF085}" type="slidenum">
              <a:rPr lang="it-IT" altLang="zh-CN"/>
              <a:pPr/>
              <a:t>‹N›</a:t>
            </a:fld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32007702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206E9E-2840-4FDC-A54C-C9CD52631CC1}" type="slidenum">
              <a:rPr lang="it-IT" altLang="zh-CN"/>
              <a:pPr/>
              <a:t>‹N›</a:t>
            </a:fld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242768262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E9F527-0327-4FA3-9D64-47ABD3E9BDE2}" type="slidenum">
              <a:rPr lang="it-IT" altLang="zh-CN"/>
              <a:pPr/>
              <a:t>‹N›</a:t>
            </a:fld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327020307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256591-5CAB-49CB-AA1A-D5E2180A0953}" type="slidenum">
              <a:rPr lang="it-IT" altLang="zh-CN"/>
              <a:pPr/>
              <a:t>‹N›</a:t>
            </a:fld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109817547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FD4270-D4D2-4E3F-AFCE-95FB325C09C8}" type="slidenum">
              <a:rPr lang="it-IT" altLang="zh-CN"/>
              <a:pPr/>
              <a:t>‹N›</a:t>
            </a:fld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21646077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 smtClean="0"/>
              <a:t>Fare clic sull'icona per inserire un'immagine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235870-CE07-454F-8FD7-E0981208215F}" type="slidenum">
              <a:rPr lang="it-IT" altLang="zh-CN"/>
              <a:pPr/>
              <a:t>‹N›</a:t>
            </a:fld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92691200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47544E-C46C-4291-BE31-B071CC0E3A6F}" type="slidenum">
              <a:rPr lang="it-IT" altLang="zh-CN"/>
              <a:pPr/>
              <a:t>‹N›</a:t>
            </a:fld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322822913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9855C5-6DE7-4734-B257-A629F1F2D80F}" type="slidenum">
              <a:rPr lang="it-IT" altLang="zh-CN"/>
              <a:pPr/>
              <a:t>‹N›</a:t>
            </a:fld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3849791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9"/>
            <a:ext cx="10972800" cy="56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it-IT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341439"/>
            <a:ext cx="10972800" cy="478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it-IT" smtClean="0"/>
              <a:t>单击此处编辑母版文本样式</a:t>
            </a:r>
          </a:p>
          <a:p>
            <a:pPr lvl="1"/>
            <a:r>
              <a:rPr lang="zh-CN" altLang="it-IT" smtClean="0"/>
              <a:t>第二级</a:t>
            </a:r>
          </a:p>
          <a:p>
            <a:pPr lvl="2"/>
            <a:r>
              <a:rPr lang="zh-CN" altLang="it-IT" smtClean="0"/>
              <a:t>第三级</a:t>
            </a:r>
          </a:p>
          <a:p>
            <a:pPr lvl="3"/>
            <a:r>
              <a:rPr lang="zh-CN" altLang="it-IT" smtClean="0"/>
              <a:t>第四级</a:t>
            </a:r>
          </a:p>
          <a:p>
            <a:pPr lvl="4"/>
            <a:r>
              <a:rPr lang="zh-CN" altLang="it-IT" smtClean="0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324873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kern="12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SimHei" panose="02010609060101010101" pitchFamily="49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SimHei" panose="02010609060101010101" pitchFamily="49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SimHei" panose="02010609060101010101" pitchFamily="49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SimHei" panose="02010609060101010101" pitchFamily="49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SimHei" panose="02010609060101010101" pitchFamily="49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SimHei" panose="02010609060101010101" pitchFamily="49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SimHei" panose="02010609060101010101" pitchFamily="49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SimHei" panose="02010609060101010101" pitchFamily="49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it-IT" smtClean="0"/>
              <a:t>单击此处编辑母版标题样式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it-IT" smtClean="0"/>
              <a:t>单击此处编辑母版文本样式</a:t>
            </a:r>
          </a:p>
          <a:p>
            <a:pPr lvl="1"/>
            <a:r>
              <a:rPr lang="zh-CN" altLang="it-IT" smtClean="0"/>
              <a:t>第二级</a:t>
            </a:r>
          </a:p>
          <a:p>
            <a:pPr lvl="2"/>
            <a:r>
              <a:rPr lang="zh-CN" altLang="it-IT" smtClean="0"/>
              <a:t>第三级</a:t>
            </a:r>
          </a:p>
          <a:p>
            <a:pPr lvl="3"/>
            <a:r>
              <a:rPr lang="zh-CN" altLang="it-IT" smtClean="0"/>
              <a:t>第四级</a:t>
            </a:r>
          </a:p>
          <a:p>
            <a:pPr lvl="4"/>
            <a:r>
              <a:rPr lang="zh-CN" altLang="it-IT" smtClean="0"/>
              <a:t>第五级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it-IT" altLang="zh-CN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it-IT" altLang="zh-CN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661C5EA-2E8F-4266-AD4A-053124EC5269}" type="slidenum">
              <a:rPr lang="it-IT" altLang="zh-CN"/>
              <a:pPr/>
              <a:t>‹N›</a:t>
            </a:fld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3731208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strobin.com/users/tommy_nawratil/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it.wikipedia.org/wiki/Mescolanza_additiva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it.wikipedia.org/wiki/Photosite" TargetMode="Externa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dirty="0" smtClean="0"/>
              <a:t>Corso base di astrofotografia</a:t>
            </a:r>
            <a:endParaRPr lang="it-IT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it-IT" dirty="0" smtClean="0"/>
              <a:t>II Lezione – I parte</a:t>
            </a:r>
            <a:endParaRPr lang="it-IT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10356001" y="6488668"/>
            <a:ext cx="18389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>
                <a:solidFill>
                  <a:schemeClr val="bg1"/>
                </a:solidFill>
              </a:rPr>
              <a:t>Paolo Zampolini</a:t>
            </a:r>
            <a:endParaRPr lang="it-IT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354978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Strumentazione minima necessaria: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Una macchina fotografica «Bridge» o, in alternativa, potendo scattare in </a:t>
            </a:r>
            <a:r>
              <a:rPr lang="it-IT" dirty="0" err="1" smtClean="0"/>
              <a:t>raw</a:t>
            </a:r>
            <a:r>
              <a:rPr lang="it-IT" dirty="0" smtClean="0"/>
              <a:t>, una reflex</a:t>
            </a:r>
          </a:p>
          <a:p>
            <a:endParaRPr lang="it-IT" dirty="0"/>
          </a:p>
          <a:p>
            <a:r>
              <a:rPr lang="it-IT" dirty="0" smtClean="0"/>
              <a:t>Un treppiede</a:t>
            </a:r>
          </a:p>
          <a:p>
            <a:endParaRPr lang="it-IT" dirty="0"/>
          </a:p>
          <a:p>
            <a:r>
              <a:rPr lang="it-IT" dirty="0" smtClean="0"/>
              <a:t>Un </a:t>
            </a:r>
            <a:r>
              <a:rPr lang="it-IT" dirty="0" err="1" smtClean="0"/>
              <a:t>intervallometro</a:t>
            </a:r>
            <a:r>
              <a:rPr lang="it-IT" dirty="0" smtClean="0"/>
              <a:t> o scatto remoto</a:t>
            </a:r>
          </a:p>
          <a:p>
            <a:endParaRPr lang="it-IT" dirty="0"/>
          </a:p>
          <a:p>
            <a:r>
              <a:rPr lang="it-IT" dirty="0" smtClean="0"/>
              <a:t>Tanta….ma </a:t>
            </a:r>
            <a:r>
              <a:rPr lang="it-IT" u="sng" dirty="0" smtClean="0"/>
              <a:t>TANTA</a:t>
            </a:r>
            <a:r>
              <a:rPr lang="it-IT" dirty="0" smtClean="0"/>
              <a:t> pazienza</a:t>
            </a:r>
          </a:p>
          <a:p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4490997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Astrofotografia di base: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Congiunzioni</a:t>
            </a:r>
          </a:p>
          <a:p>
            <a:r>
              <a:rPr lang="it-IT" dirty="0" smtClean="0"/>
              <a:t>Fasi lunari</a:t>
            </a:r>
          </a:p>
          <a:p>
            <a:r>
              <a:rPr lang="it-IT" dirty="0" err="1" smtClean="0"/>
              <a:t>Startrail</a:t>
            </a:r>
            <a:r>
              <a:rPr lang="it-IT" dirty="0" smtClean="0"/>
              <a:t> (transiti satellitari)</a:t>
            </a:r>
          </a:p>
          <a:p>
            <a:r>
              <a:rPr lang="it-IT" dirty="0" smtClean="0"/>
              <a:t>Fascia di venere</a:t>
            </a:r>
          </a:p>
          <a:p>
            <a:r>
              <a:rPr lang="it-IT" dirty="0" smtClean="0"/>
              <a:t>Fotografia Solare ( SOLO filtro solare)</a:t>
            </a:r>
          </a:p>
          <a:p>
            <a:r>
              <a:rPr lang="it-IT" dirty="0" smtClean="0"/>
              <a:t>Campi stellari (solo reflex)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2741669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Congiunzioni planetarie:</a:t>
            </a:r>
            <a:endParaRPr lang="it-IT" dirty="0"/>
          </a:p>
        </p:txBody>
      </p:sp>
      <p:pic>
        <p:nvPicPr>
          <p:cNvPr id="6" name="Segnaposto contenuto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41438"/>
            <a:ext cx="7355416" cy="5516562"/>
          </a:xfrm>
        </p:spPr>
      </p:pic>
      <p:sp>
        <p:nvSpPr>
          <p:cNvPr id="7" name="CasellaDiTesto 6"/>
          <p:cNvSpPr txBox="1"/>
          <p:nvPr/>
        </p:nvSpPr>
        <p:spPr>
          <a:xfrm>
            <a:off x="7624293" y="1571223"/>
            <a:ext cx="436593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Facili da riprendere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Possono e, devono, essere progettate utilizzando software che ci possano indicare in che direzioni ed a che altezza potremo ritrovare i due o più astri ad una determinata ora, cosi da poter scegliere un luogo adatto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C’è la possibilità di scattare a diversi settaggi in quanto la congiunzione dura a lungo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88869458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Fasi lunari:</a:t>
            </a:r>
            <a:endParaRPr lang="it-IT" dirty="0"/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9923"/>
            <a:ext cx="7594242" cy="3360452"/>
          </a:xfrm>
        </p:spPr>
      </p:pic>
      <p:sp>
        <p:nvSpPr>
          <p:cNvPr id="5" name="CasellaDiTesto 4"/>
          <p:cNvSpPr txBox="1"/>
          <p:nvPr/>
        </p:nvSpPr>
        <p:spPr>
          <a:xfrm>
            <a:off x="7740203" y="1506828"/>
            <a:ext cx="430154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Facile ma interessantissima ripresa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Si può riprendere la luna nelle sue fasi principali per mostrarne sia il grado di illuminazione ma soprattutto i dettagli differenti che prendono consistenza durante le varie </a:t>
            </a:r>
            <a:r>
              <a:rPr lang="it-IT" dirty="0"/>
              <a:t>p</a:t>
            </a:r>
            <a:r>
              <a:rPr lang="it-IT" dirty="0" smtClean="0"/>
              <a:t>ercentuali di illuminazione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Necessari: un treppiede e almeno una bridge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0271396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Librazioni lunari: </a:t>
            </a:r>
            <a:endParaRPr lang="it-IT" dirty="0"/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709" y="1291845"/>
            <a:ext cx="4572000" cy="4291781"/>
          </a:xfr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8709" y="1291845"/>
            <a:ext cx="4803076" cy="4291781"/>
          </a:xfrm>
          <a:prstGeom prst="rect">
            <a:avLst/>
          </a:prstGeom>
        </p:spPr>
      </p:pic>
      <p:sp>
        <p:nvSpPr>
          <p:cNvPr id="6" name="CasellaDiTesto 5"/>
          <p:cNvSpPr txBox="1"/>
          <p:nvPr/>
        </p:nvSpPr>
        <p:spPr>
          <a:xfrm>
            <a:off x="167425" y="5821251"/>
            <a:ext cx="117326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Le </a:t>
            </a:r>
            <a:r>
              <a:rPr lang="it-IT" dirty="0"/>
              <a:t>librazioni permettono a un osservatore terrestre di vedere delle porzioni di superficie lunare leggermente differenti ogni volta</a:t>
            </a:r>
            <a:r>
              <a:rPr lang="it-IT" dirty="0" smtClean="0"/>
              <a:t>. Questa particolare fotografia, permette di evidenziare il cambiamento della superficie visibile da terra.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5931334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Fascia di venere:</a:t>
            </a:r>
            <a:endParaRPr lang="it-IT" dirty="0"/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2230" y="1357941"/>
            <a:ext cx="9447539" cy="3780730"/>
          </a:xfrm>
        </p:spPr>
      </p:pic>
      <p:sp>
        <p:nvSpPr>
          <p:cNvPr id="5" name="CasellaDiTesto 4"/>
          <p:cNvSpPr txBox="1"/>
          <p:nvPr/>
        </p:nvSpPr>
        <p:spPr>
          <a:xfrm>
            <a:off x="115910" y="5267459"/>
            <a:ext cx="120760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i="1" dirty="0" smtClean="0"/>
              <a:t>La Fascia </a:t>
            </a:r>
            <a:r>
              <a:rPr lang="it-IT" i="1" dirty="0"/>
              <a:t>di </a:t>
            </a:r>
            <a:r>
              <a:rPr lang="it-IT" i="1" dirty="0" smtClean="0"/>
              <a:t>Venere</a:t>
            </a:r>
            <a:r>
              <a:rPr lang="it-IT" dirty="0" smtClean="0"/>
              <a:t> è </a:t>
            </a:r>
            <a:r>
              <a:rPr lang="it-IT" dirty="0"/>
              <a:t>un fenomeno provocato dalla retro-diffusione della luce arrossata dal Sole che sorge o tramonta. Si verifica sia poco dopo il tramonto, sia poco prima dell'alba, e in condizioni ottimali, un osservatore può essere circondato da un bagliore rosato/violaceo ad arco che si estende per tutto l'orizzonte ad un'altezza di circa </a:t>
            </a:r>
            <a:r>
              <a:rPr lang="it-IT" dirty="0" smtClean="0"/>
              <a:t>10°/ 20</a:t>
            </a:r>
            <a:r>
              <a:rPr lang="it-IT" dirty="0"/>
              <a:t>°. </a:t>
            </a:r>
          </a:p>
        </p:txBody>
      </p:sp>
    </p:spTree>
    <p:extLst>
      <p:ext uri="{BB962C8B-B14F-4D97-AF65-F5344CB8AC3E}">
        <p14:creationId xmlns:p14="http://schemas.microsoft.com/office/powerpoint/2010/main" val="12506675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Fotografia solare:</a:t>
            </a:r>
            <a:endParaRPr lang="it-IT" dirty="0"/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1289922"/>
            <a:ext cx="6379633" cy="4784725"/>
          </a:xfrm>
        </p:spPr>
      </p:pic>
      <p:sp>
        <p:nvSpPr>
          <p:cNvPr id="5" name="CasellaDiTesto 4"/>
          <p:cNvSpPr txBox="1"/>
          <p:nvPr/>
        </p:nvSpPr>
        <p:spPr>
          <a:xfrm>
            <a:off x="609600" y="6074647"/>
            <a:ext cx="87919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solidFill>
                  <a:srgbClr val="FF0000"/>
                </a:solidFill>
              </a:rPr>
              <a:t>ATTENZIONE: FOTOGRAFARE ED OSSERVARE SEMPRE CON GLI APPOSITI FILTRI SOLARI!!!</a:t>
            </a:r>
            <a:endParaRPr lang="it-IT" dirty="0">
              <a:solidFill>
                <a:srgbClr val="FF0000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6989233" y="1390022"/>
            <a:ext cx="506539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Fotografia molto interessante e per nulla impossibile, con un semplice treppiede e una bridge, o meglio, una reflex naturalmente muniti di filtri appositi, si può fotografare il sole e cosi monitorarne lo sviluppo delle macchie e la loro evoluzione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8829044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 smtClean="0"/>
              <a:t>Startrail</a:t>
            </a:r>
            <a:r>
              <a:rPr lang="it-IT" dirty="0" smtClean="0"/>
              <a:t>: scie satellitari</a:t>
            </a:r>
            <a:endParaRPr lang="it-IT" dirty="0"/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02802"/>
            <a:ext cx="6379633" cy="4784725"/>
          </a:xfrm>
        </p:spPr>
      </p:pic>
      <p:sp>
        <p:nvSpPr>
          <p:cNvPr id="6" name="CasellaDiTesto 5"/>
          <p:cNvSpPr txBox="1"/>
          <p:nvPr/>
        </p:nvSpPr>
        <p:spPr>
          <a:xfrm>
            <a:off x="6516710" y="1584101"/>
            <a:ext cx="549927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Foto di media difficoltà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Sono necessari treppiede e almeno una bridge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Deve essere programmata con molta perizia usando gli appositi software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Non si hanno possibilità di errore, quando si scatta si deve sapere dove e soprattutto come scattare.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9475307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Star </a:t>
            </a:r>
            <a:r>
              <a:rPr lang="it-IT" dirty="0" err="1" smtClean="0"/>
              <a:t>trail</a:t>
            </a:r>
            <a:r>
              <a:rPr lang="it-IT" dirty="0"/>
              <a:t>:</a:t>
            </a:r>
          </a:p>
        </p:txBody>
      </p:sp>
      <p:pic>
        <p:nvPicPr>
          <p:cNvPr id="6" name="Segnaposto contenuto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1277044"/>
            <a:ext cx="7224617" cy="4784725"/>
          </a:xfrm>
        </p:spPr>
      </p:pic>
      <p:sp>
        <p:nvSpPr>
          <p:cNvPr id="7" name="CasellaDiTesto 6"/>
          <p:cNvSpPr txBox="1"/>
          <p:nvPr/>
        </p:nvSpPr>
        <p:spPr>
          <a:xfrm>
            <a:off x="7959144" y="1545465"/>
            <a:ext cx="4134118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Con gli star </a:t>
            </a:r>
            <a:r>
              <a:rPr lang="it-IT" dirty="0" err="1" smtClean="0"/>
              <a:t>trail</a:t>
            </a:r>
            <a:r>
              <a:rPr lang="it-IT" dirty="0" smtClean="0"/>
              <a:t> cominciamo a trattare di fotografia con Reflex </a:t>
            </a:r>
            <a:r>
              <a:rPr lang="it-IT" dirty="0" err="1" smtClean="0"/>
              <a:t>Dsrl</a:t>
            </a:r>
            <a:endParaRPr lang="it-IT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Necessari sono anche un </a:t>
            </a:r>
            <a:r>
              <a:rPr lang="it-IT" dirty="0" err="1" smtClean="0"/>
              <a:t>intervallometro</a:t>
            </a:r>
            <a:r>
              <a:rPr lang="it-IT" dirty="0" smtClean="0"/>
              <a:t> e un treppiede ben solido.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L’idea che sta dietro allo star </a:t>
            </a:r>
            <a:r>
              <a:rPr lang="it-IT" dirty="0" err="1" smtClean="0"/>
              <a:t>trail</a:t>
            </a:r>
            <a:r>
              <a:rPr lang="it-IT" dirty="0" smtClean="0"/>
              <a:t> è quella di scattare tantissime pose durante la nottata ad intervalli regolari, cosi da poter catturare il movimento delle stelle intorno alla polare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Le foto poi, cosi catturate, dovranno essere passate per i più comuni e gratuiti software del settore, per ottenere una foto finale comprensiva del movimento TOTALE delle stelle durante la nottata e non solo quello registrato </a:t>
            </a:r>
            <a:r>
              <a:rPr lang="it-IT" dirty="0"/>
              <a:t>d</a:t>
            </a:r>
            <a:r>
              <a:rPr lang="it-IT" dirty="0" smtClean="0"/>
              <a:t>urante il singolo scatto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5947982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Star </a:t>
            </a:r>
            <a:r>
              <a:rPr lang="it-IT" dirty="0" err="1" smtClean="0"/>
              <a:t>trail</a:t>
            </a:r>
            <a:r>
              <a:rPr lang="it-IT" dirty="0" smtClean="0"/>
              <a:t>:</a:t>
            </a:r>
            <a:endParaRPr lang="it-IT" dirty="0"/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58302"/>
            <a:ext cx="8981946" cy="5052345"/>
          </a:xfrm>
        </p:spPr>
      </p:pic>
      <p:sp>
        <p:nvSpPr>
          <p:cNvPr id="5" name="CasellaDiTesto 4"/>
          <p:cNvSpPr txBox="1"/>
          <p:nvPr/>
        </p:nvSpPr>
        <p:spPr>
          <a:xfrm>
            <a:off x="9234152" y="1403797"/>
            <a:ext cx="283335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In questa tipologia di fotografia astronomica scegliere un paesaggio mozzafiato è quasi d’obbligo.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Interessante come, nei periodi in cui si possono osservare quelle che comunemente vengono dette «stelle cadenti», orientando nella giusta direzione il campo inquadrato, si possa fare una ripresa «combo»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621502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Campi stellari e Via Lattea:</a:t>
            </a:r>
            <a:endParaRPr lang="it-IT" dirty="0"/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137"/>
            <a:ext cx="4185634" cy="5585375"/>
          </a:xfr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CasellaDiTesto 4"/>
              <p:cNvSpPr txBox="1"/>
              <p:nvPr/>
            </p:nvSpPr>
            <p:spPr>
              <a:xfrm>
                <a:off x="4391696" y="1545465"/>
                <a:ext cx="7650050" cy="53154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it-IT" dirty="0" smtClean="0"/>
                  <a:t>Prima di poter intraprendere questa ultima tipologia di «astrofotografia da treppiede» dovremo riuscire a capire come calcolare il tempo massimo di esposizione rispetto alla focale e alla grandezza del pixel della nostra camera:</a:t>
                </a:r>
              </a:p>
              <a:p>
                <a:endParaRPr lang="it-IT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it-IT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sz="2400" b="0" i="1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it-IT" sz="2400" b="0" i="1" smtClean="0">
                              <a:latin typeface="Cambria Math" panose="02040503050406030204" pitchFamily="18" charset="0"/>
                            </a:rPr>
                            <m:t>𝑙</m:t>
                          </m:r>
                        </m:sub>
                      </m:sSub>
                      <m:r>
                        <a:rPr lang="it-IT" sz="2400" dirty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it-IT" sz="24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sz="24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𝑘</m:t>
                          </m:r>
                        </m:e>
                        <m:sub>
                          <m:r>
                            <a:rPr lang="it-IT" sz="24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it-IT" sz="2400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it-IT" sz="240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sz="24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𝑘</m:t>
                          </m:r>
                        </m:e>
                        <m:sub>
                          <m:r>
                            <a:rPr lang="it-IT" sz="24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it-IT" sz="2400" i="1" dirty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it-IT" sz="240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it-IT" sz="24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</m:num>
                        <m:den>
                          <m:r>
                            <a:rPr lang="it-IT" sz="24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𝐹</m:t>
                          </m:r>
                        </m:den>
                      </m:f>
                    </m:oMath>
                  </m:oMathPara>
                </a14:m>
                <a:endParaRPr lang="it-IT" sz="2400" b="0" dirty="0" smtClean="0">
                  <a:ea typeface="Cambria Math" panose="02040503050406030204" pitchFamily="18" charset="0"/>
                </a:endParaRPr>
              </a:p>
              <a:p>
                <a:r>
                  <a:rPr lang="it-IT" b="0" dirty="0" smtClean="0">
                    <a:ea typeface="Cambria Math" panose="02040503050406030204" pitchFamily="18" charset="0"/>
                  </a:rPr>
                  <a:t>Dove: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it-IT" i="1">
                            <a:latin typeface="Cambria Math" panose="02040503050406030204" pitchFamily="18" charset="0"/>
                          </a:rPr>
                          <m:t>𝑙</m:t>
                        </m:r>
                      </m:sub>
                    </m:sSub>
                  </m:oMath>
                </a14:m>
                <a:r>
                  <a:rPr lang="it-IT" b="0" dirty="0" smtClean="0">
                    <a:ea typeface="Cambria Math" panose="02040503050406030204" pitchFamily="18" charset="0"/>
                  </a:rPr>
                  <a:t>: tempo limite prima di avere «mosso»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it-IT" dirty="0" smtClean="0">
                    <a:ea typeface="Cambria Math" panose="02040503050406030204" pitchFamily="18" charset="0"/>
                  </a:rPr>
                  <a:t>d: dimensione pixel in micrometri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it-IT" b="0" dirty="0" smtClean="0">
                    <a:ea typeface="Cambria Math" panose="02040503050406030204" pitchFamily="18" charset="0"/>
                  </a:rPr>
                  <a:t>F: focale dell’obiettivo, in millimetri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𝑘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:</m:t>
                    </m:r>
                  </m:oMath>
                </a14:m>
                <a:r>
                  <a:rPr lang="it-IT" b="0" dirty="0" smtClean="0">
                    <a:ea typeface="Cambria Math" panose="02040503050406030204" pitchFamily="18" charset="0"/>
                  </a:rPr>
                  <a:t> costante che tiene conto della posizione delle stelle riprese: </a:t>
                </a:r>
              </a:p>
              <a:p>
                <a:pPr marL="742950" lvl="1" indent="-285750">
                  <a:buFont typeface="Arial" panose="020B0604020202020204" pitchFamily="34" charset="0"/>
                  <a:buChar char="•"/>
                </a:pPr>
                <a:r>
                  <a:rPr lang="it-IT" dirty="0" smtClean="0">
                    <a:ea typeface="Cambria Math" panose="02040503050406030204" pitchFamily="18" charset="0"/>
                  </a:rPr>
                  <a:t>14 nel caso di stelle all’equatore celeste</a:t>
                </a:r>
              </a:p>
              <a:p>
                <a:pPr marL="742950" lvl="1" indent="-285750">
                  <a:buFont typeface="Arial" panose="020B0604020202020204" pitchFamily="34" charset="0"/>
                  <a:buChar char="•"/>
                </a:pPr>
                <a:r>
                  <a:rPr lang="it-IT" b="0" dirty="0" smtClean="0">
                    <a:ea typeface="Cambria Math" panose="02040503050406030204" pitchFamily="18" charset="0"/>
                  </a:rPr>
                  <a:t>20 stelle a declinazione ±45°</a:t>
                </a:r>
              </a:p>
              <a:p>
                <a:pPr marL="742950" lvl="1" indent="-285750">
                  <a:buFont typeface="Arial" panose="020B0604020202020204" pitchFamily="34" charset="0"/>
                  <a:buChar char="•"/>
                </a:pPr>
                <a:r>
                  <a:rPr lang="it-IT" dirty="0" smtClean="0">
                    <a:ea typeface="Cambria Math" panose="02040503050406030204" pitchFamily="18" charset="0"/>
                  </a:rPr>
                  <a:t>28 per stelle a declinazione ± 60°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it-IT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𝑘</m:t>
                        </m:r>
                      </m:e>
                      <m:sub>
                        <m:r>
                          <a:rPr lang="it-IT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it-IT" dirty="0" smtClean="0">
                    <a:ea typeface="Cambria Math" panose="02040503050406030204" pitchFamily="18" charset="0"/>
                  </a:rPr>
                  <a:t>: costante che regola la tolleranza con la quale si vogliono stelle puntiformi, si consiglia l’uso del valore 1,5</a:t>
                </a:r>
                <a:endParaRPr lang="it-IT" dirty="0">
                  <a:ea typeface="Cambria Math" panose="02040503050406030204" pitchFamily="18" charset="0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endParaRPr lang="it-IT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5" name="CasellaDiTesto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91696" y="1545465"/>
                <a:ext cx="7650050" cy="5315494"/>
              </a:xfrm>
              <a:prstGeom prst="rect">
                <a:avLst/>
              </a:prstGeom>
              <a:blipFill rotWithShape="0">
                <a:blip r:embed="rId3"/>
                <a:stretch>
                  <a:fillRect l="-637" t="-689" r="-558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464395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Via Lattea:</a:t>
            </a:r>
            <a:endParaRPr lang="it-IT" dirty="0"/>
          </a:p>
        </p:txBody>
      </p:sp>
      <p:pic>
        <p:nvPicPr>
          <p:cNvPr id="11" name="Segnaposto contenuto 10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289922"/>
            <a:ext cx="3709115" cy="5577617"/>
          </a:xfrm>
        </p:spPr>
      </p:pic>
      <p:sp>
        <p:nvSpPr>
          <p:cNvPr id="12" name="CasellaDiTesto 11"/>
          <p:cNvSpPr txBox="1"/>
          <p:nvPr/>
        </p:nvSpPr>
        <p:spPr>
          <a:xfrm>
            <a:off x="3940935" y="1468192"/>
            <a:ext cx="806217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Le foto alla via lattea necessitano di un treppiede, un </a:t>
            </a:r>
            <a:r>
              <a:rPr lang="it-IT" dirty="0" err="1" smtClean="0"/>
              <a:t>intervallometro</a:t>
            </a:r>
            <a:r>
              <a:rPr lang="it-IT" dirty="0" smtClean="0"/>
              <a:t> e una Reflex </a:t>
            </a:r>
            <a:r>
              <a:rPr lang="it-IT" dirty="0" err="1" smtClean="0"/>
              <a:t>Dsrl</a:t>
            </a:r>
            <a:r>
              <a:rPr lang="it-IT" dirty="0" smtClean="0"/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Si devono catturare pose più lunghe possibile senza avere mosso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È necessario collezionare più pose possibile per mediare il rumore tramite la somma delle pose da effettuare via software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Si deve spingere sugli </a:t>
            </a:r>
            <a:r>
              <a:rPr lang="it-IT" dirty="0" err="1" smtClean="0"/>
              <a:t>iso</a:t>
            </a:r>
            <a:r>
              <a:rPr lang="it-IT" dirty="0" smtClean="0"/>
              <a:t>, ma senza esagerare, in quanto se è pur vero che a 1600 </a:t>
            </a:r>
            <a:r>
              <a:rPr lang="it-IT" dirty="0" err="1" smtClean="0"/>
              <a:t>iso</a:t>
            </a:r>
            <a:r>
              <a:rPr lang="it-IT" dirty="0" smtClean="0"/>
              <a:t> la camera è praticamente sensibile per il doppio rispetto ad 800 </a:t>
            </a:r>
            <a:r>
              <a:rPr lang="it-IT" dirty="0" err="1" smtClean="0"/>
              <a:t>iso</a:t>
            </a:r>
            <a:r>
              <a:rPr lang="it-IT" dirty="0" smtClean="0"/>
              <a:t>, il rumore soprattutto su pose belle lunghe, aumenta a dismisura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3214065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L’inventiva…e un po’ di sana follia</a:t>
            </a:r>
            <a:endParaRPr lang="it-IT" dirty="0"/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7043"/>
            <a:ext cx="7177087" cy="4784725"/>
          </a:xfrm>
        </p:spPr>
      </p:pic>
      <p:sp>
        <p:nvSpPr>
          <p:cNvPr id="6" name="CasellaDiTesto 5"/>
          <p:cNvSpPr txBox="1"/>
          <p:nvPr/>
        </p:nvSpPr>
        <p:spPr>
          <a:xfrm>
            <a:off x="7177087" y="1455313"/>
            <a:ext cx="50149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Questa di lato è una foto effettuata dal Sig. Alessandro Merga, a bordo di un </a:t>
            </a:r>
            <a:r>
              <a:rPr lang="it-IT" dirty="0" err="1"/>
              <a:t>B</a:t>
            </a:r>
            <a:r>
              <a:rPr lang="it-IT" dirty="0" err="1" smtClean="0"/>
              <a:t>oing</a:t>
            </a:r>
            <a:r>
              <a:rPr lang="it-IT" dirty="0" smtClean="0"/>
              <a:t> 747 di ritorno dagli U.S.A. a 12 mila metri di altezza.</a:t>
            </a:r>
          </a:p>
          <a:p>
            <a:r>
              <a:rPr lang="it-IT" dirty="0" smtClean="0"/>
              <a:t>La foto è stata premiata come foto del giorno da APOD NASA.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5741510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Inseguitori stellari: i pro e i contro</a:t>
            </a:r>
            <a:endParaRPr lang="it-IT" dirty="0"/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26" y="1314000"/>
            <a:ext cx="8539035" cy="5544000"/>
          </a:xfrm>
        </p:spPr>
      </p:pic>
      <p:sp>
        <p:nvSpPr>
          <p:cNvPr id="5" name="CasellaDiTesto 4"/>
          <p:cNvSpPr txBox="1"/>
          <p:nvPr/>
        </p:nvSpPr>
        <p:spPr>
          <a:xfrm>
            <a:off x="6096000" y="1639176"/>
            <a:ext cx="5679583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smtClean="0"/>
              <a:t>I Pro: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400" dirty="0" smtClean="0"/>
              <a:t>Costo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400" dirty="0" smtClean="0"/>
              <a:t>Semplicità di utilizzo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400" dirty="0" smtClean="0"/>
              <a:t>Trasportabilità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2400" dirty="0"/>
          </a:p>
          <a:p>
            <a:endParaRPr lang="it-IT" sz="2400" dirty="0" smtClean="0"/>
          </a:p>
          <a:p>
            <a:r>
              <a:rPr lang="it-IT" sz="2400" dirty="0" smtClean="0"/>
              <a:t>I contro: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400" dirty="0" smtClean="0"/>
              <a:t>Impossibilità di utilizzare focali di media lunghezza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400" dirty="0" smtClean="0"/>
              <a:t>Bilanciamento difficoltoso (alcuni modelli)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400" dirty="0" smtClean="0"/>
              <a:t>Mancanza di autoguida (alcuni modelli)</a:t>
            </a:r>
            <a:endParaRPr lang="it-IT" sz="2400" dirty="0"/>
          </a:p>
        </p:txBody>
      </p:sp>
    </p:spTree>
    <p:extLst>
      <p:ext uri="{BB962C8B-B14F-4D97-AF65-F5344CB8AC3E}">
        <p14:creationId xmlns:p14="http://schemas.microsoft.com/office/powerpoint/2010/main" val="133717426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Esempio di foto effettuabili con gli </a:t>
            </a:r>
            <a:r>
              <a:rPr lang="it-IT" dirty="0" err="1" smtClean="0"/>
              <a:t>astroinseguitori</a:t>
            </a:r>
            <a:endParaRPr lang="it-IT" dirty="0"/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0833"/>
            <a:ext cx="8012849" cy="5350686"/>
          </a:xfrm>
        </p:spPr>
      </p:pic>
      <p:sp>
        <p:nvSpPr>
          <p:cNvPr id="5" name="CasellaDiTesto 4"/>
          <p:cNvSpPr txBox="1"/>
          <p:nvPr/>
        </p:nvSpPr>
        <p:spPr>
          <a:xfrm>
            <a:off x="8311487" y="1624083"/>
            <a:ext cx="3480179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Comet </a:t>
            </a:r>
            <a:r>
              <a:rPr lang="en-US" b="1" dirty="0" err="1"/>
              <a:t>Jaques</a:t>
            </a:r>
            <a:r>
              <a:rPr lang="en-US" b="1" dirty="0"/>
              <a:t> - </a:t>
            </a:r>
            <a:r>
              <a:rPr lang="en-US" b="1" dirty="0" err="1"/>
              <a:t>widefield</a:t>
            </a:r>
            <a:r>
              <a:rPr lang="en-US" b="1" dirty="0"/>
              <a:t> </a:t>
            </a:r>
            <a:r>
              <a:rPr lang="en-US" b="1" dirty="0" err="1"/>
              <a:t>NearSky</a:t>
            </a:r>
            <a:r>
              <a:rPr lang="en-US" b="1" dirty="0"/>
              <a:t> and </a:t>
            </a:r>
            <a:r>
              <a:rPr lang="en-US" b="1" dirty="0" err="1" smtClean="0"/>
              <a:t>DeepSky</a:t>
            </a:r>
            <a:r>
              <a:rPr lang="en-US" b="1" dirty="0" smtClean="0"/>
              <a:t>, 17/08/2014</a:t>
            </a:r>
            <a:endParaRPr lang="en-US" b="1" dirty="0"/>
          </a:p>
          <a:p>
            <a:endParaRPr lang="it-IT" dirty="0" smtClean="0"/>
          </a:p>
          <a:p>
            <a:endParaRPr lang="it-IT" dirty="0"/>
          </a:p>
          <a:p>
            <a:endParaRPr lang="it-IT" dirty="0" smtClean="0"/>
          </a:p>
          <a:p>
            <a:endParaRPr lang="it-IT" dirty="0"/>
          </a:p>
          <a:p>
            <a:endParaRPr lang="it-IT" dirty="0" smtClean="0"/>
          </a:p>
          <a:p>
            <a:endParaRPr lang="it-IT" dirty="0"/>
          </a:p>
          <a:p>
            <a:endParaRPr lang="it-IT" dirty="0" smtClean="0"/>
          </a:p>
          <a:p>
            <a:endParaRPr lang="it-IT" dirty="0"/>
          </a:p>
          <a:p>
            <a:endParaRPr lang="it-IT" dirty="0" smtClean="0"/>
          </a:p>
          <a:p>
            <a:endParaRPr lang="it-IT" dirty="0"/>
          </a:p>
          <a:p>
            <a:endParaRPr lang="it-IT" dirty="0" smtClean="0"/>
          </a:p>
          <a:p>
            <a:endParaRPr lang="it-IT" dirty="0"/>
          </a:p>
          <a:p>
            <a:endParaRPr lang="it-IT" dirty="0" smtClean="0"/>
          </a:p>
          <a:p>
            <a:endParaRPr lang="it-IT" dirty="0" smtClean="0"/>
          </a:p>
          <a:p>
            <a:r>
              <a:rPr lang="it-IT" dirty="0" err="1" smtClean="0"/>
              <a:t>Copyright:</a:t>
            </a:r>
            <a:r>
              <a:rPr lang="it-IT" dirty="0" err="1" smtClean="0">
                <a:hlinkClick r:id="rId3"/>
              </a:rPr>
              <a:t>tommy_nawratil</a:t>
            </a:r>
            <a:r>
              <a:rPr lang="it-IT" dirty="0" smtClean="0"/>
              <a:t>/</a:t>
            </a:r>
            <a:r>
              <a:rPr lang="it-IT" dirty="0" err="1" smtClean="0"/>
              <a:t>astrobin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29874749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dirty="0" smtClean="0"/>
              <a:t>Corso Astrofotografia </a:t>
            </a:r>
            <a:endParaRPr lang="it-IT" dirty="0"/>
          </a:p>
        </p:txBody>
      </p:sp>
      <p:sp>
        <p:nvSpPr>
          <p:cNvPr id="5" name="Sottotitolo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it-IT" dirty="0" smtClean="0"/>
              <a:t>II lezione II parte</a:t>
            </a:r>
            <a:endParaRPr lang="it-IT" dirty="0"/>
          </a:p>
        </p:txBody>
      </p:sp>
      <p:sp>
        <p:nvSpPr>
          <p:cNvPr id="2" name="CasellaDiTesto 1"/>
          <p:cNvSpPr txBox="1"/>
          <p:nvPr/>
        </p:nvSpPr>
        <p:spPr>
          <a:xfrm>
            <a:off x="10215033" y="6488668"/>
            <a:ext cx="2242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solidFill>
                  <a:schemeClr val="bg1"/>
                </a:solidFill>
              </a:rPr>
              <a:t>Paolo Zampolini</a:t>
            </a:r>
            <a:endParaRPr lang="it-IT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498621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Brevi accenni sulle camere di acquisizione:</a:t>
            </a:r>
            <a:endParaRPr lang="it-IT" dirty="0"/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207" y="1296536"/>
            <a:ext cx="7935586" cy="5561464"/>
          </a:xfrm>
        </p:spPr>
      </p:pic>
    </p:spTree>
    <p:extLst>
      <p:ext uri="{BB962C8B-B14F-4D97-AF65-F5344CB8AC3E}">
        <p14:creationId xmlns:p14="http://schemas.microsoft.com/office/powerpoint/2010/main" val="276916263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Differenza tra CCD e CMOS:</a:t>
            </a:r>
            <a:endParaRPr lang="it-IT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44321490"/>
              </p:ext>
            </p:extLst>
          </p:nvPr>
        </p:nvGraphicFramePr>
        <p:xfrm>
          <a:off x="245659" y="1351128"/>
          <a:ext cx="11711878" cy="5560340"/>
        </p:xfrm>
        <a:graphic>
          <a:graphicData uri="http://schemas.openxmlformats.org/drawingml/2006/table">
            <a:tbl>
              <a:tblPr/>
              <a:tblGrid>
                <a:gridCol w="3864920"/>
                <a:gridCol w="3864920"/>
                <a:gridCol w="3982038"/>
              </a:tblGrid>
              <a:tr h="550687">
                <a:tc>
                  <a:txBody>
                    <a:bodyPr/>
                    <a:lstStyle/>
                    <a:p>
                      <a:pPr algn="l"/>
                      <a:r>
                        <a:rPr lang="it-IT" sz="1600" b="1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Caratteristiche </a:t>
                      </a:r>
                      <a:br>
                        <a:rPr lang="it-IT" sz="1600" b="1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</a:br>
                      <a:endParaRPr lang="it-IT" sz="1600" b="1" dirty="0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68353" marR="68353" marT="34177" marB="3417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it-IT" sz="1600" b="1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 CCD</a:t>
                      </a:r>
                    </a:p>
                  </a:txBody>
                  <a:tcPr marL="68353" marR="68353" marT="34177" marB="3417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t-IT" sz="1600" b="1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 CMOS</a:t>
                      </a:r>
                    </a:p>
                  </a:txBody>
                  <a:tcPr marL="68353" marR="68353" marT="34177" marB="3417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550687">
                <a:tc>
                  <a:txBody>
                    <a:bodyPr/>
                    <a:lstStyle/>
                    <a:p>
                      <a:r>
                        <a:rPr lang="it-IT" sz="16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 Output del fotodiodo</a:t>
                      </a:r>
                      <a:br>
                        <a:rPr lang="it-IT" sz="16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</a:br>
                      <a:endParaRPr lang="it-IT" sz="1600" dirty="0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68353" marR="68353" marT="34177" marB="3417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t-IT" sz="160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 carica elettrica</a:t>
                      </a:r>
                      <a:br>
                        <a:rPr lang="it-IT" sz="160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</a:br>
                      <a:endParaRPr lang="it-IT" sz="1600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68353" marR="68353" marT="34177" marB="3417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t-IT" sz="160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 voltaggio</a:t>
                      </a:r>
                    </a:p>
                  </a:txBody>
                  <a:tcPr marL="68353" marR="68353" marT="34177" marB="3417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550687">
                <a:tc>
                  <a:txBody>
                    <a:bodyPr/>
                    <a:lstStyle/>
                    <a:p>
                      <a:r>
                        <a:rPr lang="it-IT" sz="16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 Output del chip</a:t>
                      </a:r>
                      <a:br>
                        <a:rPr lang="it-IT" sz="16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</a:br>
                      <a:endParaRPr lang="it-IT" sz="1600" dirty="0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68353" marR="68353" marT="34177" marB="3417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t-IT" sz="160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 voltaggio (analogico)</a:t>
                      </a:r>
                      <a:br>
                        <a:rPr lang="it-IT" sz="160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</a:br>
                      <a:endParaRPr lang="it-IT" sz="1600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68353" marR="68353" marT="34177" marB="3417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t-IT" sz="160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 bit (digitale)</a:t>
                      </a:r>
                      <a:br>
                        <a:rPr lang="it-IT" sz="160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</a:br>
                      <a:endParaRPr lang="it-IT" sz="1600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68353" marR="68353" marT="34177" marB="3417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550687">
                <a:tc>
                  <a:txBody>
                    <a:bodyPr/>
                    <a:lstStyle/>
                    <a:p>
                      <a:r>
                        <a:rPr lang="it-IT" sz="16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 Output della fotocamera</a:t>
                      </a:r>
                      <a:br>
                        <a:rPr lang="it-IT" sz="16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</a:br>
                      <a:endParaRPr lang="it-IT" sz="1600" dirty="0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68353" marR="68353" marT="34177" marB="3417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t-IT" sz="160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 bit (digitale)</a:t>
                      </a:r>
                    </a:p>
                  </a:txBody>
                  <a:tcPr marL="68353" marR="68353" marT="34177" marB="3417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t-IT" sz="160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 bit (digitale)</a:t>
                      </a:r>
                    </a:p>
                  </a:txBody>
                  <a:tcPr marL="68353" marR="68353" marT="34177" marB="3417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550687">
                <a:tc>
                  <a:txBody>
                    <a:bodyPr/>
                    <a:lstStyle/>
                    <a:p>
                      <a:r>
                        <a:rPr lang="it-IT" sz="16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 Presenza di rumore</a:t>
                      </a:r>
                      <a:br>
                        <a:rPr lang="it-IT" sz="16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</a:br>
                      <a:endParaRPr lang="it-IT" sz="1600" dirty="0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68353" marR="68353" marT="34177" marB="3417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t-IT" sz="160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 Bassa</a:t>
                      </a:r>
                    </a:p>
                  </a:txBody>
                  <a:tcPr marL="68353" marR="68353" marT="34177" marB="3417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t-IT" sz="160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 Moderata</a:t>
                      </a:r>
                    </a:p>
                  </a:txBody>
                  <a:tcPr marL="68353" marR="68353" marT="34177" marB="3417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550687">
                <a:tc>
                  <a:txBody>
                    <a:bodyPr/>
                    <a:lstStyle/>
                    <a:p>
                      <a:r>
                        <a:rPr lang="it-IT" sz="160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 Complessità del sensore</a:t>
                      </a:r>
                      <a:br>
                        <a:rPr lang="it-IT" sz="160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</a:br>
                      <a:endParaRPr lang="it-IT" sz="1600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68353" marR="68353" marT="34177" marB="3417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t-IT" sz="16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 Bassa</a:t>
                      </a:r>
                    </a:p>
                  </a:txBody>
                  <a:tcPr marL="68353" marR="68353" marT="34177" marB="3417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t-IT" sz="160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 Alta</a:t>
                      </a:r>
                    </a:p>
                  </a:txBody>
                  <a:tcPr marL="68353" marR="68353" marT="34177" marB="3417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550687">
                <a:tc>
                  <a:txBody>
                    <a:bodyPr/>
                    <a:lstStyle/>
                    <a:p>
                      <a:r>
                        <a:rPr lang="it-IT" sz="160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 Gamma dinamica</a:t>
                      </a:r>
                      <a:br>
                        <a:rPr lang="it-IT" sz="160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</a:br>
                      <a:endParaRPr lang="it-IT" sz="1600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68353" marR="68353" marT="34177" marB="3417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t-IT" sz="16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 Ampia</a:t>
                      </a:r>
                    </a:p>
                  </a:txBody>
                  <a:tcPr marL="68353" marR="68353" marT="34177" marB="3417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t-IT" sz="160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 Moderata</a:t>
                      </a:r>
                    </a:p>
                  </a:txBody>
                  <a:tcPr marL="68353" marR="68353" marT="34177" marB="3417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550687">
                <a:tc>
                  <a:txBody>
                    <a:bodyPr/>
                    <a:lstStyle/>
                    <a:p>
                      <a:r>
                        <a:rPr lang="it-IT" sz="160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 Uniformità</a:t>
                      </a:r>
                    </a:p>
                  </a:txBody>
                  <a:tcPr marL="68353" marR="68353" marT="34177" marB="3417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t-IT" sz="16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 Alta</a:t>
                      </a:r>
                    </a:p>
                  </a:txBody>
                  <a:tcPr marL="68353" marR="68353" marT="34177" marB="3417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t-IT" sz="160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 Da bassa a moderata</a:t>
                      </a:r>
                      <a:br>
                        <a:rPr lang="it-IT" sz="160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</a:br>
                      <a:endParaRPr lang="it-IT" sz="1600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68353" marR="68353" marT="34177" marB="3417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550687">
                <a:tc>
                  <a:txBody>
                    <a:bodyPr/>
                    <a:lstStyle/>
                    <a:p>
                      <a:r>
                        <a:rPr lang="it-IT" sz="160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 Velocità raffica</a:t>
                      </a:r>
                      <a:br>
                        <a:rPr lang="it-IT" sz="160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</a:br>
                      <a:endParaRPr lang="it-IT" sz="1600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68353" marR="68353" marT="34177" marB="3417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t-IT" sz="16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 Da moderata ad alta</a:t>
                      </a:r>
                      <a:br>
                        <a:rPr lang="it-IT" sz="16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</a:br>
                      <a:endParaRPr lang="it-IT" sz="1600" dirty="0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68353" marR="68353" marT="34177" marB="3417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t-IT" sz="16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 Alta</a:t>
                      </a:r>
                    </a:p>
                  </a:txBody>
                  <a:tcPr marL="68353" marR="68353" marT="34177" marB="3417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550687">
                <a:tc>
                  <a:txBody>
                    <a:bodyPr/>
                    <a:lstStyle/>
                    <a:p>
                      <a:pPr fontAlgn="t"/>
                      <a:r>
                        <a:rPr lang="it-IT" sz="160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 Precisione cromatica</a:t>
                      </a:r>
                      <a:br>
                        <a:rPr lang="it-IT" sz="160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</a:br>
                      <a:endParaRPr lang="it-IT" sz="1600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68353" marR="68353" marT="34177" marB="34177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it-IT" sz="160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 Alta</a:t>
                      </a:r>
                      <a:br>
                        <a:rPr lang="it-IT" sz="160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</a:br>
                      <a:endParaRPr lang="it-IT" sz="1600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68353" marR="68353" marT="34177" marB="34177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it-IT" sz="16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 Media</a:t>
                      </a:r>
                      <a:br>
                        <a:rPr lang="it-IT" sz="16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</a:br>
                      <a:endParaRPr lang="it-IT" sz="1600" dirty="0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68353" marR="68353" marT="34177" marB="34177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 flipV="1">
            <a:off x="-3273373" y="67614"/>
            <a:ext cx="1832473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it-IT" altLang="it-IT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it-IT" altLang="it-IT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it-IT" altLang="it-IT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it-IT" altLang="it-IT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643809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La matrice di Bayer: questa famosa sconosciuta</a:t>
            </a:r>
            <a:endParaRPr lang="it-IT" dirty="0"/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00495"/>
            <a:ext cx="4312693" cy="5606502"/>
          </a:xfrm>
        </p:spPr>
      </p:pic>
      <p:sp>
        <p:nvSpPr>
          <p:cNvPr id="5" name="CasellaDiTesto 4"/>
          <p:cNvSpPr txBox="1"/>
          <p:nvPr/>
        </p:nvSpPr>
        <p:spPr>
          <a:xfrm>
            <a:off x="4531057" y="1596788"/>
            <a:ext cx="751991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/>
              <a:t>Lo schema Bayer (o Bayer pattern) è uno schema per la disposizione degli elementi sensibili ai diversi colori nei sensori usati per l'acquisizione di immagini digitali. Prende il nome da </a:t>
            </a:r>
            <a:r>
              <a:rPr lang="it-IT" sz="2000" dirty="0" err="1"/>
              <a:t>Bryce</a:t>
            </a:r>
            <a:r>
              <a:rPr lang="it-IT" sz="2000" dirty="0"/>
              <a:t> Bayer, ricercatore della Kodak che lo propose per primo</a:t>
            </a:r>
            <a:r>
              <a:rPr lang="it-IT" sz="2000" dirty="0" smtClean="0"/>
              <a:t>.</a:t>
            </a:r>
          </a:p>
          <a:p>
            <a:endParaRPr lang="it-IT" sz="2000" dirty="0"/>
          </a:p>
          <a:p>
            <a:r>
              <a:rPr lang="it-IT" sz="2000" dirty="0" smtClean="0"/>
              <a:t>Ogni elemento cattura la luce di uno dei </a:t>
            </a:r>
            <a:r>
              <a:rPr lang="it-IT" sz="2000" dirty="0"/>
              <a:t>tre colori fondamentali necessari per la </a:t>
            </a:r>
            <a:r>
              <a:rPr lang="it-IT" sz="2000" dirty="0">
                <a:hlinkClick r:id="rId3" tooltip="Mescolanza additiva"/>
              </a:rPr>
              <a:t>sintesi additiva</a:t>
            </a:r>
            <a:r>
              <a:rPr lang="it-IT" sz="2000" dirty="0"/>
              <a:t> (RGB, rosso, verde e </a:t>
            </a:r>
            <a:r>
              <a:rPr lang="it-IT" sz="2000" dirty="0" smtClean="0"/>
              <a:t>blu). </a:t>
            </a:r>
            <a:r>
              <a:rPr lang="it-IT" sz="2000" dirty="0"/>
              <a:t>Ogni cella contiene due elementi verdi, uno rosso e uno blu. Lo schema Bayer prevede che nelle otto cellule adiacenti ad ogni </a:t>
            </a:r>
            <a:r>
              <a:rPr lang="it-IT" sz="2000" dirty="0" err="1" smtClean="0">
                <a:hlinkClick r:id="rId4" tooltip="Photosite"/>
              </a:rPr>
              <a:t>photosite</a:t>
            </a:r>
            <a:r>
              <a:rPr lang="it-IT" sz="2000" dirty="0" smtClean="0"/>
              <a:t>, </a:t>
            </a:r>
            <a:r>
              <a:rPr lang="it-IT" sz="2000" dirty="0"/>
              <a:t>ve ne siano almeno due di ognuno degli altri colori. </a:t>
            </a:r>
            <a:endParaRPr lang="it-IT" sz="2000" dirty="0" smtClean="0"/>
          </a:p>
          <a:p>
            <a:r>
              <a:rPr lang="it-IT" sz="2000" dirty="0" smtClean="0"/>
              <a:t>La disposizione rende possibile ricostruire </a:t>
            </a:r>
            <a:r>
              <a:rPr lang="it-IT" sz="2000" dirty="0"/>
              <a:t>il valore della luminosità, ad esempio, del rosso in corrispondenza di un elemento verde o blu, deducendolo </a:t>
            </a:r>
            <a:r>
              <a:rPr lang="it-IT" sz="2000" dirty="0" smtClean="0"/>
              <a:t>dagli elementi rossi circostanti.</a:t>
            </a:r>
            <a:endParaRPr lang="it-IT" sz="2000" dirty="0"/>
          </a:p>
        </p:txBody>
      </p:sp>
    </p:spTree>
    <p:extLst>
      <p:ext uri="{BB962C8B-B14F-4D97-AF65-F5344CB8AC3E}">
        <p14:creationId xmlns:p14="http://schemas.microsoft.com/office/powerpoint/2010/main" val="332424462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Limitazioni delle reflex «originali», la modifica </a:t>
            </a:r>
            <a:r>
              <a:rPr lang="it-IT" dirty="0" err="1" smtClean="0"/>
              <a:t>Baader</a:t>
            </a:r>
            <a:endParaRPr lang="it-IT" dirty="0"/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390" y="1390758"/>
            <a:ext cx="8271219" cy="5317212"/>
          </a:xfrm>
        </p:spPr>
      </p:pic>
    </p:spTree>
    <p:extLst>
      <p:ext uri="{BB962C8B-B14F-4D97-AF65-F5344CB8AC3E}">
        <p14:creationId xmlns:p14="http://schemas.microsoft.com/office/powerpoint/2010/main" val="334221822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Differenza tra Reflex modificata e Reflex originale:</a:t>
            </a:r>
            <a:endParaRPr lang="it-IT" dirty="0"/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26" y="1273201"/>
            <a:ext cx="7760274" cy="5113952"/>
          </a:xfrm>
          <a:prstGeom prst="rect">
            <a:avLst/>
          </a:prstGeom>
        </p:spPr>
      </p:pic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3201"/>
            <a:ext cx="8426240" cy="5113952"/>
          </a:xfrm>
        </p:spPr>
      </p:pic>
    </p:spTree>
    <p:extLst>
      <p:ext uri="{BB962C8B-B14F-4D97-AF65-F5344CB8AC3E}">
        <p14:creationId xmlns:p14="http://schemas.microsoft.com/office/powerpoint/2010/main" val="227287952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Il rumore dell’era della fotografia digitale: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dirty="0" smtClean="0"/>
              <a:t>Dipende da molti fattori:</a:t>
            </a:r>
          </a:p>
          <a:p>
            <a:r>
              <a:rPr lang="it-IT" dirty="0" smtClean="0"/>
              <a:t>Tipologia sensore</a:t>
            </a:r>
          </a:p>
          <a:p>
            <a:endParaRPr lang="it-IT" dirty="0" smtClean="0"/>
          </a:p>
          <a:p>
            <a:r>
              <a:rPr lang="it-IT" dirty="0" err="1" smtClean="0"/>
              <a:t>Iso</a:t>
            </a:r>
            <a:r>
              <a:rPr lang="it-IT" dirty="0" smtClean="0"/>
              <a:t> o gain usati</a:t>
            </a:r>
          </a:p>
          <a:p>
            <a:endParaRPr lang="it-IT" dirty="0" smtClean="0"/>
          </a:p>
          <a:p>
            <a:r>
              <a:rPr lang="it-IT" dirty="0" smtClean="0"/>
              <a:t>Temperatura del sensore</a:t>
            </a:r>
          </a:p>
          <a:p>
            <a:endParaRPr lang="it-IT" dirty="0" smtClean="0"/>
          </a:p>
          <a:p>
            <a:r>
              <a:rPr lang="it-IT" dirty="0" smtClean="0"/>
              <a:t>Altre cause di vario genere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196242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File di calibrazione: i </a:t>
            </a:r>
            <a:r>
              <a:rPr lang="it-IT" dirty="0" err="1" smtClean="0"/>
              <a:t>Bias</a:t>
            </a:r>
            <a:r>
              <a:rPr lang="it-IT" dirty="0" smtClean="0"/>
              <a:t> Frame</a:t>
            </a:r>
            <a:endParaRPr lang="it-IT" dirty="0"/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00495"/>
            <a:ext cx="9047361" cy="5086657"/>
          </a:xfrm>
        </p:spPr>
      </p:pic>
      <p:sp>
        <p:nvSpPr>
          <p:cNvPr id="5" name="CasellaDiTesto 4"/>
          <p:cNvSpPr txBox="1"/>
          <p:nvPr/>
        </p:nvSpPr>
        <p:spPr>
          <a:xfrm>
            <a:off x="9047361" y="1446663"/>
            <a:ext cx="3144639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 smtClean="0"/>
              <a:t>Il </a:t>
            </a:r>
            <a:r>
              <a:rPr lang="it-IT" sz="2000" dirty="0" err="1" smtClean="0"/>
              <a:t>Bias</a:t>
            </a:r>
            <a:r>
              <a:rPr lang="it-IT" sz="2000" dirty="0" smtClean="0"/>
              <a:t> Frame un'immagine </a:t>
            </a:r>
            <a:r>
              <a:rPr lang="it-IT" sz="2000" dirty="0"/>
              <a:t>ottenuta da un sensore ottico di tipo CCD </a:t>
            </a:r>
            <a:r>
              <a:rPr lang="it-IT" sz="2000" dirty="0" smtClean="0"/>
              <a:t>o CMOS </a:t>
            </a:r>
            <a:r>
              <a:rPr lang="it-IT" sz="2000" dirty="0"/>
              <a:t>per un tempo di esposizione nullo </a:t>
            </a:r>
            <a:r>
              <a:rPr lang="it-IT" sz="2000" dirty="0" smtClean="0"/>
              <a:t>ed </a:t>
            </a:r>
            <a:r>
              <a:rPr lang="it-IT" sz="2000" dirty="0"/>
              <a:t>a otturatore chiuso. L'immagine così ottenuta conterrà quindi soltanto la parte di rumore dovuta all'elettronica e non quella dovuta all'</a:t>
            </a:r>
            <a:r>
              <a:rPr lang="it-IT" sz="2000" dirty="0" err="1"/>
              <a:t>autoirraggiamento</a:t>
            </a:r>
            <a:r>
              <a:rPr lang="it-IT" sz="2000" dirty="0"/>
              <a:t> termico del sensore.</a:t>
            </a:r>
          </a:p>
        </p:txBody>
      </p:sp>
    </p:spTree>
    <p:extLst>
      <p:ext uri="{BB962C8B-B14F-4D97-AF65-F5344CB8AC3E}">
        <p14:creationId xmlns:p14="http://schemas.microsoft.com/office/powerpoint/2010/main" val="152002228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File di calibrazione: i Dark Frame</a:t>
            </a:r>
            <a:endParaRPr lang="it-IT" dirty="0"/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00494"/>
            <a:ext cx="8998815" cy="5059363"/>
          </a:xfrm>
        </p:spPr>
      </p:pic>
      <p:sp>
        <p:nvSpPr>
          <p:cNvPr id="5" name="CasellaDiTesto 4"/>
          <p:cNvSpPr txBox="1"/>
          <p:nvPr/>
        </p:nvSpPr>
        <p:spPr>
          <a:xfrm>
            <a:off x="8998815" y="1433015"/>
            <a:ext cx="3193185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I Dark sono scatti di calibrazione fondamentali per le nostre rumorose </a:t>
            </a:r>
            <a:r>
              <a:rPr lang="it-IT" dirty="0" err="1" smtClean="0"/>
              <a:t>Dsrl</a:t>
            </a:r>
            <a:r>
              <a:rPr lang="it-IT" dirty="0" smtClean="0"/>
              <a:t>, sono scatti che ci aiutano a sottrarre il rumore termico e di lettura della nostra reflex, naturalmente sono da scattare a telescopio chiuso: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Devono essere scattati in serata, o quanto meno alla stessa temperatura di scatto del Light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Stessi </a:t>
            </a:r>
            <a:r>
              <a:rPr lang="it-IT" dirty="0" err="1" smtClean="0"/>
              <a:t>iso</a:t>
            </a:r>
            <a:r>
              <a:rPr lang="it-IT" dirty="0" smtClean="0"/>
              <a:t> del Light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Stessa esposizione del Light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È bene catturarne almeno una decina, possibilmente arrivando ad un numero disparo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45619286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File di calibrazione: i </a:t>
            </a:r>
            <a:r>
              <a:rPr lang="it-IT" dirty="0" err="1" smtClean="0"/>
              <a:t>Flat</a:t>
            </a:r>
            <a:r>
              <a:rPr lang="it-IT" dirty="0" smtClean="0"/>
              <a:t> Field</a:t>
            </a:r>
            <a:endParaRPr lang="it-IT" dirty="0"/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3199"/>
            <a:ext cx="8388934" cy="5584801"/>
          </a:xfrm>
        </p:spPr>
      </p:pic>
      <p:sp>
        <p:nvSpPr>
          <p:cNvPr id="5" name="CasellaDiTesto 4"/>
          <p:cNvSpPr txBox="1"/>
          <p:nvPr/>
        </p:nvSpPr>
        <p:spPr>
          <a:xfrm>
            <a:off x="8388935" y="1405719"/>
            <a:ext cx="3803066" cy="5416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Il FLAT FIELD è un'immagine di un campo di intensità luminosa perfettamente uniforme. Il FLAT FIELD verrà poi utilizzato nel pretrattamento delle immagini astronomiche per eliminare </a:t>
            </a:r>
            <a:r>
              <a:rPr lang="it-IT" dirty="0" smtClean="0"/>
              <a:t>tre </a:t>
            </a:r>
            <a:r>
              <a:rPr lang="it-IT" dirty="0"/>
              <a:t>importanti difetti</a:t>
            </a:r>
            <a:r>
              <a:rPr lang="it-IT" dirty="0" smtClean="0"/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000" dirty="0" smtClean="0"/>
              <a:t> </a:t>
            </a:r>
            <a:r>
              <a:rPr lang="it-IT" sz="2000" dirty="0"/>
              <a:t>la differenza di sensibilità che inevitabilmente può esistere da un pixel </a:t>
            </a:r>
            <a:r>
              <a:rPr lang="it-IT" sz="2000" dirty="0" smtClean="0"/>
              <a:t>all'altro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000" dirty="0" smtClean="0"/>
              <a:t>le </a:t>
            </a:r>
            <a:r>
              <a:rPr lang="it-IT" sz="2000" dirty="0"/>
              <a:t>varie </a:t>
            </a:r>
            <a:r>
              <a:rPr lang="it-IT" sz="2000" dirty="0" err="1"/>
              <a:t>disuniformità</a:t>
            </a:r>
            <a:r>
              <a:rPr lang="it-IT" sz="2000" dirty="0"/>
              <a:t> di campo generate dalle ottiche del </a:t>
            </a:r>
            <a:r>
              <a:rPr lang="it-IT" sz="2000" dirty="0" smtClean="0"/>
              <a:t>telescopio (vignettatura)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000" dirty="0" smtClean="0"/>
              <a:t>Le macchie di sporcizia </a:t>
            </a:r>
            <a:r>
              <a:rPr lang="it-IT" sz="2000" dirty="0"/>
              <a:t>che spesso si </a:t>
            </a:r>
            <a:r>
              <a:rPr lang="it-IT" sz="2000" dirty="0" smtClean="0"/>
              <a:t>possono </a:t>
            </a:r>
            <a:r>
              <a:rPr lang="it-IT" sz="2000" dirty="0"/>
              <a:t>accumulare nelle vicinanze del piano focale del nostro strumento.</a:t>
            </a:r>
          </a:p>
        </p:txBody>
      </p:sp>
    </p:spTree>
    <p:extLst>
      <p:ext uri="{BB962C8B-B14F-4D97-AF65-F5344CB8AC3E}">
        <p14:creationId xmlns:p14="http://schemas.microsoft.com/office/powerpoint/2010/main" val="250469438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Strumentazione necessaria: partiamo dalle fondamenta</a:t>
            </a:r>
            <a:endParaRPr lang="it-IT" dirty="0"/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6847"/>
            <a:ext cx="5022376" cy="5579546"/>
          </a:xfrm>
        </p:spPr>
      </p:pic>
      <p:sp>
        <p:nvSpPr>
          <p:cNvPr id="5" name="CasellaDiTesto 4"/>
          <p:cNvSpPr txBox="1"/>
          <p:nvPr/>
        </p:nvSpPr>
        <p:spPr>
          <a:xfrm>
            <a:off x="5158854" y="1528549"/>
            <a:ext cx="6919415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dirty="0" smtClean="0"/>
              <a:t>Una Montatura Equatoriale. La regola del sovradimensionamento.</a:t>
            </a:r>
          </a:p>
          <a:p>
            <a:endParaRPr lang="it-IT" sz="2800" dirty="0"/>
          </a:p>
          <a:p>
            <a:r>
              <a:rPr lang="it-IT" sz="2800" dirty="0" smtClean="0"/>
              <a:t>La montatura alla tedesca o equatoriale è una montatura che permette l’inseguimento degli astri seguendo il movimento degli stessi, semplicemente ruotando (elettronicamente o manualmente) l’asse di A.R.. Questo permette una cattura senza nessuna rotazione, cosa che invece avviene con le montature Alt/Az</a:t>
            </a:r>
            <a:r>
              <a:rPr lang="it-IT" sz="2800" dirty="0"/>
              <a:t>.</a:t>
            </a:r>
            <a:endParaRPr lang="it-IT" sz="2800" dirty="0" smtClean="0"/>
          </a:p>
        </p:txBody>
      </p:sp>
    </p:spTree>
    <p:extLst>
      <p:ext uri="{BB962C8B-B14F-4D97-AF65-F5344CB8AC3E}">
        <p14:creationId xmlns:p14="http://schemas.microsoft.com/office/powerpoint/2010/main" val="292777956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Telescopio: </a:t>
            </a:r>
            <a:endParaRPr lang="it-IT" dirty="0"/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6847"/>
            <a:ext cx="4189863" cy="5586485"/>
          </a:xfr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3635" y="1286847"/>
            <a:ext cx="4178365" cy="5571153"/>
          </a:xfrm>
          <a:prstGeom prst="rect">
            <a:avLst/>
          </a:prstGeom>
        </p:spPr>
      </p:pic>
      <p:sp>
        <p:nvSpPr>
          <p:cNvPr id="7" name="CasellaDiTesto 6"/>
          <p:cNvSpPr txBox="1"/>
          <p:nvPr/>
        </p:nvSpPr>
        <p:spPr>
          <a:xfrm>
            <a:off x="4189863" y="1473958"/>
            <a:ext cx="382377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Scelta degli schemi ottici:</a:t>
            </a:r>
          </a:p>
          <a:p>
            <a:endParaRPr lang="it-IT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Non esiste il telescopio perfetto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Andando a scegliere il proprio schema ottico si accettano dei compromessi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Dobbiamo ragionare in maniera approfondita prima di fare l’acquisto.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62180457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Camera di ripresa Planetaria/ Autoguida, dalle webcam adattate alle camere di ripresa specifiche</a:t>
            </a:r>
            <a:endParaRPr lang="it-IT" dirty="0"/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000" y="2483893"/>
            <a:ext cx="3810000" cy="3810000"/>
          </a:xfrm>
        </p:spPr>
      </p:pic>
    </p:spTree>
    <p:extLst>
      <p:ext uri="{BB962C8B-B14F-4D97-AF65-F5344CB8AC3E}">
        <p14:creationId xmlns:p14="http://schemas.microsoft.com/office/powerpoint/2010/main" val="375184393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Rifrattore guida: per foto a lunga esposizione</a:t>
            </a:r>
            <a:endParaRPr lang="it-IT" dirty="0"/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300495"/>
            <a:ext cx="4075503" cy="5557505"/>
          </a:xfr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5" name="CasellaDiTesto 4"/>
              <p:cNvSpPr txBox="1"/>
              <p:nvPr/>
            </p:nvSpPr>
            <p:spPr>
              <a:xfrm>
                <a:off x="4271749" y="1460310"/>
                <a:ext cx="7920251" cy="60165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it-IT" dirty="0" smtClean="0"/>
                  <a:t>Il Rifrattore guida è un elemento necessario del setup di ogni astrofotografo </a:t>
                </a:r>
                <a:r>
                  <a:rPr lang="it-IT" dirty="0" err="1" smtClean="0"/>
                  <a:t>Deep</a:t>
                </a:r>
                <a:r>
                  <a:rPr lang="it-IT" dirty="0" smtClean="0"/>
                  <a:t> </a:t>
                </a:r>
                <a:r>
                  <a:rPr lang="it-IT" dirty="0" err="1" smtClean="0"/>
                  <a:t>Sky</a:t>
                </a:r>
                <a:r>
                  <a:rPr lang="it-IT" dirty="0" smtClean="0"/>
                  <a:t> che non utilizzi una OAG:</a:t>
                </a:r>
              </a:p>
              <a:p>
                <a:endParaRPr lang="it-IT" dirty="0"/>
              </a:p>
              <a:p>
                <a:r>
                  <a:rPr lang="it-IT" dirty="0" smtClean="0"/>
                  <a:t>La focale del telescopio guida non deve essere troppo corta, ne si deve sovradimensionare per evitare di andare ad appesantire il setup:</a:t>
                </a:r>
              </a:p>
              <a:p>
                <a:endParaRPr lang="it-IT" dirty="0"/>
              </a:p>
              <a:p>
                <a:r>
                  <a:rPr lang="it-IT" sz="4400" i="1" dirty="0" smtClean="0"/>
                  <a:t>Focale di Guida =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t-IT" sz="4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it-IT" sz="44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it-IT" sz="4400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it-IT" sz="4400" b="0" i="1" smtClean="0">
                                <a:latin typeface="Cambria Math" panose="02040503050406030204" pitchFamily="18" charset="0"/>
                              </a:rPr>
                              <m:t>𝑟</m:t>
                            </m:r>
                          </m:sub>
                        </m:sSub>
                        <m:r>
                          <a:rPr lang="it-IT" sz="4400" b="0" i="1" smtClean="0">
                            <a:latin typeface="Cambria Math" panose="02040503050406030204" pitchFamily="18" charset="0"/>
                          </a:rPr>
                          <m:t> · </m:t>
                        </m:r>
                        <m:sSub>
                          <m:sSubPr>
                            <m:ctrlPr>
                              <a:rPr lang="it-IT" sz="4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it-IT" sz="4400" b="0" i="1" smtClean="0">
                                <a:latin typeface="Cambria Math" panose="02040503050406030204" pitchFamily="18" charset="0"/>
                              </a:rPr>
                              <m:t>𝑑</m:t>
                            </m:r>
                          </m:e>
                          <m:sub>
                            <m:r>
                              <a:rPr lang="it-IT" sz="4400" b="0" i="1" smtClean="0">
                                <a:latin typeface="Cambria Math" panose="02040503050406030204" pitchFamily="18" charset="0"/>
                              </a:rPr>
                              <m:t>𝑔</m:t>
                            </m:r>
                          </m:sub>
                        </m:sSub>
                        <m:r>
                          <a:rPr lang="it-IT" sz="44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</m:num>
                      <m:den>
                        <m:r>
                          <a:rPr lang="it-IT" sz="4400" b="0" i="1" smtClean="0">
                            <a:latin typeface="Cambria Math" panose="02040503050406030204" pitchFamily="18" charset="0"/>
                          </a:rPr>
                          <m:t>2 </m:t>
                        </m:r>
                        <m:r>
                          <a:rPr lang="it-IT" sz="4400" i="1">
                            <a:latin typeface="Cambria Math" panose="02040503050406030204" pitchFamily="18" charset="0"/>
                          </a:rPr>
                          <m:t>·</m:t>
                        </m:r>
                        <m:r>
                          <a:rPr lang="it-IT" sz="44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sSub>
                          <m:sSubPr>
                            <m:ctrlPr>
                              <a:rPr lang="it-IT" sz="4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it-IT" sz="4400" b="0" i="1" smtClean="0">
                                <a:latin typeface="Cambria Math" panose="02040503050406030204" pitchFamily="18" charset="0"/>
                              </a:rPr>
                              <m:t>𝑑</m:t>
                            </m:r>
                          </m:e>
                          <m:sub>
                            <m:r>
                              <a:rPr lang="it-IT" sz="4400" b="0" i="1" smtClean="0">
                                <a:latin typeface="Cambria Math" panose="02040503050406030204" pitchFamily="18" charset="0"/>
                              </a:rPr>
                              <m:t>𝑟</m:t>
                            </m:r>
                          </m:sub>
                        </m:sSub>
                      </m:den>
                    </m:f>
                  </m:oMath>
                </a14:m>
                <a:endParaRPr lang="it-IT" sz="4400" i="1" dirty="0" smtClean="0"/>
              </a:p>
              <a:p>
                <a:endParaRPr lang="it-IT" sz="2000" i="1" dirty="0" smtClean="0"/>
              </a:p>
              <a:p>
                <a:r>
                  <a:rPr lang="it-IT" sz="2000" i="1" dirty="0" smtClean="0"/>
                  <a:t>Dove:</a:t>
                </a:r>
              </a:p>
              <a:p>
                <a:pPr/>
                <a14:m>
                  <m:oMath xmlns:m="http://schemas.openxmlformats.org/officeDocument/2006/math">
                    <m:sSub>
                      <m:sSubPr>
                        <m:ctrlPr>
                          <a:rPr lang="it-IT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sz="2000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it-IT" sz="2000" i="1">
                            <a:latin typeface="Cambria Math" panose="02040503050406030204" pitchFamily="18" charset="0"/>
                          </a:rPr>
                          <m:t>𝑟</m:t>
                        </m:r>
                      </m:sub>
                    </m:sSub>
                  </m:oMath>
                </a14:m>
                <a:r>
                  <a:rPr lang="it-IT" sz="2000" i="1" dirty="0" smtClean="0"/>
                  <a:t>: è la focale di ripresa in millimetri</a:t>
                </a:r>
              </a:p>
              <a:p>
                <a:pPr/>
                <a14:m>
                  <m:oMath xmlns:m="http://schemas.openxmlformats.org/officeDocument/2006/math">
                    <m:sSub>
                      <m:sSubPr>
                        <m:ctrlPr>
                          <a:rPr lang="it-IT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sz="2000" i="1">
                            <a:latin typeface="Cambria Math" panose="02040503050406030204" pitchFamily="18" charset="0"/>
                          </a:rPr>
                          <m:t>𝑑</m:t>
                        </m:r>
                      </m:e>
                      <m:sub>
                        <m:r>
                          <a:rPr lang="it-IT" sz="2000" i="1">
                            <a:latin typeface="Cambria Math" panose="02040503050406030204" pitchFamily="18" charset="0"/>
                          </a:rPr>
                          <m:t>𝑔</m:t>
                        </m:r>
                      </m:sub>
                    </m:sSub>
                  </m:oMath>
                </a14:m>
                <a:r>
                  <a:rPr lang="it-IT" sz="2000" i="1" dirty="0" smtClean="0"/>
                  <a:t>: è la dimensione dei pixel della camera guida in micrometri</a:t>
                </a:r>
              </a:p>
              <a:p>
                <a:pPr/>
                <a14:m>
                  <m:oMath xmlns:m="http://schemas.openxmlformats.org/officeDocument/2006/math">
                    <m:r>
                      <a:rPr lang="it-IT" sz="2000" i="1">
                        <a:latin typeface="Cambria Math" panose="02040503050406030204" pitchFamily="18" charset="0"/>
                      </a:rPr>
                      <m:t>𝑑</m:t>
                    </m:r>
                    <m:r>
                      <a:rPr lang="it-IT" sz="2000" i="1">
                        <a:latin typeface="Cambria Math" panose="02040503050406030204" pitchFamily="18" charset="0"/>
                      </a:rPr>
                      <m:t>﷮</m:t>
                    </m:r>
                    <m:r>
                      <a:rPr lang="it-IT" sz="2000" i="1">
                        <a:latin typeface="Cambria Math" panose="02040503050406030204" pitchFamily="18" charset="0"/>
                      </a:rPr>
                      <m:t>𝑟</m:t>
                    </m:r>
                  </m:oMath>
                </a14:m>
                <a:r>
                  <a:rPr lang="it-IT" sz="2000" i="1" dirty="0" smtClean="0"/>
                  <a:t>: è la dimensione dei pixel della camera di ripresa in micrometri</a:t>
                </a:r>
              </a:p>
              <a:p>
                <a:pPr/>
                <a:r>
                  <a:rPr lang="it-IT" sz="2000" i="1" dirty="0" smtClean="0"/>
                  <a:t>2: costante che deve essere presa di riferimento in quanto gli odierni sistemi di guida possono «guidare» anche movimenti al di sotto del pixel</a:t>
                </a:r>
                <a:endParaRPr lang="it-IT" sz="2000" i="1" dirty="0"/>
              </a:p>
              <a:p>
                <a:endParaRPr lang="it-IT" sz="4400" i="1" dirty="0"/>
              </a:p>
            </p:txBody>
          </p:sp>
        </mc:Choice>
        <mc:Fallback>
          <p:sp>
            <p:nvSpPr>
              <p:cNvPr id="5" name="CasellaDiTesto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71749" y="1460310"/>
                <a:ext cx="7920251" cy="6016583"/>
              </a:xfrm>
              <a:prstGeom prst="rect">
                <a:avLst/>
              </a:prstGeom>
              <a:blipFill rotWithShape="0">
                <a:blip r:embed="rId3"/>
                <a:stretch>
                  <a:fillRect l="-3156" t="-608" r="-1001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8913895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Camera di ripresa: 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dirty="0" smtClean="0"/>
              <a:t>Di solito ogni buon astrofotografo dello spazio profondo inizia con una Reflex: andiamo a valutarne i pro ed i contro:</a:t>
            </a:r>
          </a:p>
          <a:p>
            <a:r>
              <a:rPr lang="it-IT" dirty="0" smtClean="0"/>
              <a:t>Rapporto qualità prezzo importante</a:t>
            </a:r>
          </a:p>
          <a:p>
            <a:r>
              <a:rPr lang="it-IT" dirty="0" smtClean="0"/>
              <a:t>Semplicità di utilizzo</a:t>
            </a:r>
          </a:p>
          <a:p>
            <a:pPr marL="0" indent="0">
              <a:buNone/>
            </a:pPr>
            <a:endParaRPr lang="it-IT" dirty="0" smtClean="0"/>
          </a:p>
          <a:p>
            <a:pPr marL="0" indent="0">
              <a:buNone/>
            </a:pPr>
            <a:r>
              <a:rPr lang="it-IT" dirty="0" smtClean="0"/>
              <a:t>I contro:</a:t>
            </a:r>
          </a:p>
          <a:p>
            <a:r>
              <a:rPr lang="it-IT" dirty="0" smtClean="0"/>
              <a:t>Rumore esponenziale alla durata delle pose e alla temperatura di scatto</a:t>
            </a:r>
          </a:p>
          <a:p>
            <a:r>
              <a:rPr lang="it-IT" dirty="0" smtClean="0"/>
              <a:t>Scarsa sensibilità</a:t>
            </a:r>
          </a:p>
          <a:p>
            <a:r>
              <a:rPr lang="it-IT" dirty="0" smtClean="0"/>
              <a:t>Impossibilità di fotografare nebule ad emissione senza modifica</a:t>
            </a:r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11602624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dirty="0" smtClean="0"/>
              <a:t>Corso di astrofotografia</a:t>
            </a:r>
            <a:endParaRPr lang="it-IT" dirty="0"/>
          </a:p>
        </p:txBody>
      </p:sp>
      <p:sp>
        <p:nvSpPr>
          <p:cNvPr id="5" name="Sottotitolo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it-IT" dirty="0" smtClean="0"/>
              <a:t>Cieli sereni a tutti ! ! !</a:t>
            </a:r>
            <a:endParaRPr lang="it-IT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10215033" y="6387152"/>
            <a:ext cx="19769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solidFill>
                  <a:schemeClr val="bg1"/>
                </a:solidFill>
              </a:rPr>
              <a:t>Paolo Zampolini</a:t>
            </a:r>
            <a:endParaRPr lang="it-IT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85282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演示设计">
  <a:themeElements>
    <a:clrScheme name="演示设计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0000"/>
      </a:hlink>
      <a:folHlink>
        <a:srgbClr val="000000"/>
      </a:folHlink>
    </a:clrScheme>
    <a:fontScheme name="演示设计">
      <a:majorFont>
        <a:latin typeface="Arial"/>
        <a:ea typeface="SimHei"/>
        <a:cs typeface=""/>
      </a:majorFont>
      <a:minorFont>
        <a:latin typeface="Arial"/>
        <a:ea typeface="Sim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演示设计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设计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设计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设计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设计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设计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设计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设计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设计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设计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设计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设计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设计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0000"/>
        </a:hlink>
        <a:folHlink>
          <a:srgbClr val="000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SimSun"/>
        <a:cs typeface=""/>
      </a:majorFont>
      <a:minorFont>
        <a:latin typeface="Arial"/>
        <a:ea typeface="SimSu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business-ppt-template-012</Template>
  <TotalTime>597</TotalTime>
  <Words>1365</Words>
  <Application>Microsoft Office PowerPoint</Application>
  <PresentationFormat>Widescreen</PresentationFormat>
  <Paragraphs>201</Paragraphs>
  <Slides>32</Slides>
  <Notes>2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7</vt:i4>
      </vt:variant>
      <vt:variant>
        <vt:lpstr>Tema</vt:lpstr>
      </vt:variant>
      <vt:variant>
        <vt:i4>2</vt:i4>
      </vt:variant>
      <vt:variant>
        <vt:lpstr>Titoli diapositive</vt:lpstr>
      </vt:variant>
      <vt:variant>
        <vt:i4>32</vt:i4>
      </vt:variant>
    </vt:vector>
  </HeadingPairs>
  <TitlesOfParts>
    <vt:vector size="41" baseType="lpstr">
      <vt:lpstr>SimHei</vt:lpstr>
      <vt:lpstr>SimSun</vt:lpstr>
      <vt:lpstr>Arial</vt:lpstr>
      <vt:lpstr>Calibri</vt:lpstr>
      <vt:lpstr>Cambria Math</vt:lpstr>
      <vt:lpstr>华文细黑</vt:lpstr>
      <vt:lpstr>Trebuchet MS</vt:lpstr>
      <vt:lpstr>演示设计</vt:lpstr>
      <vt:lpstr>默认设计模板</vt:lpstr>
      <vt:lpstr>Corso base di astrofotografia</vt:lpstr>
      <vt:lpstr>Strumentazione minima necessaria:</vt:lpstr>
      <vt:lpstr>Astrofotografia di base:</vt:lpstr>
      <vt:lpstr>Congiunzioni planetarie:</vt:lpstr>
      <vt:lpstr>Fasi lunari:</vt:lpstr>
      <vt:lpstr>Librazioni lunari: </vt:lpstr>
      <vt:lpstr>Fascia di venere:</vt:lpstr>
      <vt:lpstr>Fotografia solare:</vt:lpstr>
      <vt:lpstr>Startrail: scie satellitari</vt:lpstr>
      <vt:lpstr>Star trail:</vt:lpstr>
      <vt:lpstr>Star trail:</vt:lpstr>
      <vt:lpstr>Campi stellari e Via Lattea:</vt:lpstr>
      <vt:lpstr>Via Lattea:</vt:lpstr>
      <vt:lpstr>L’inventiva…e un po’ di sana follia</vt:lpstr>
      <vt:lpstr>Inseguitori stellari: i pro e i contro</vt:lpstr>
      <vt:lpstr>Esempio di foto effettuabili con gli astroinseguitori</vt:lpstr>
      <vt:lpstr>Corso Astrofotografia </vt:lpstr>
      <vt:lpstr>Brevi accenni sulle camere di acquisizione:</vt:lpstr>
      <vt:lpstr>Differenza tra CCD e CMOS:</vt:lpstr>
      <vt:lpstr>La matrice di Bayer: questa famosa sconosciuta</vt:lpstr>
      <vt:lpstr>Limitazioni delle reflex «originali», la modifica Baader</vt:lpstr>
      <vt:lpstr>Differenza tra Reflex modificata e Reflex originale:</vt:lpstr>
      <vt:lpstr>Il rumore dell’era della fotografia digitale:</vt:lpstr>
      <vt:lpstr>File di calibrazione: i Bias Frame</vt:lpstr>
      <vt:lpstr>File di calibrazione: i Dark Frame</vt:lpstr>
      <vt:lpstr>File di calibrazione: i Flat Field</vt:lpstr>
      <vt:lpstr>Strumentazione necessaria: partiamo dalle fondamenta</vt:lpstr>
      <vt:lpstr>Telescopio: </vt:lpstr>
      <vt:lpstr>Camera di ripresa Planetaria/ Autoguida, dalle webcam adattate alle camere di ripresa specifiche</vt:lpstr>
      <vt:lpstr>Rifrattore guida: per foto a lunga esposizione</vt:lpstr>
      <vt:lpstr>Camera di ripresa: </vt:lpstr>
      <vt:lpstr>Corso di astrofotografia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Corso base di astrofotografia</dc:title>
  <dc:creator>lollopc</dc:creator>
  <cp:lastModifiedBy>lollopc</cp:lastModifiedBy>
  <cp:revision>36</cp:revision>
  <dcterms:created xsi:type="dcterms:W3CDTF">2014-08-24T20:27:41Z</dcterms:created>
  <dcterms:modified xsi:type="dcterms:W3CDTF">2014-09-08T23:17:00Z</dcterms:modified>
</cp:coreProperties>
</file>