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bg bwMode="auto">
      <p:bgPr>
        <a:blipFill dpi="0" rotWithShape="0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2284" y="4360140"/>
            <a:ext cx="10363200" cy="707886"/>
          </a:xfrm>
          <a:effectLst>
            <a:outerShdw dist="35921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 algn="ctr">
              <a:defRPr sz="40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it-IT" altLang="zh-CN" noProof="0" smtClean="0"/>
              <a:t>Fare clic per modificare lo stile del titolo</a:t>
            </a:r>
            <a:endParaRPr lang="zh-CN" noProof="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80633" y="5157789"/>
            <a:ext cx="8534400" cy="427037"/>
          </a:xfrm>
        </p:spPr>
        <p:txBody>
          <a:bodyPr>
            <a:spAutoFit/>
          </a:bodyPr>
          <a:lstStyle>
            <a:lvl1pPr marL="0" indent="0" algn="ctr">
              <a:buFontTx/>
              <a:buNone/>
              <a:defRPr sz="2200">
                <a:solidFill>
                  <a:schemeClr val="bg1"/>
                </a:solidFill>
                <a:ea typeface="华文细黑" pitchFamily="2" charset="-122"/>
              </a:defRPr>
            </a:lvl1pPr>
          </a:lstStyle>
          <a:p>
            <a:pPr lvl="0"/>
            <a:r>
              <a:rPr lang="it-IT" altLang="zh-CN" noProof="0" smtClean="0"/>
              <a:t>Fare clic per modificare lo stile del sottotitolo dello schema</a:t>
            </a:r>
            <a:endParaRPr lang="zh-CN" noProof="0" smtClean="0"/>
          </a:p>
        </p:txBody>
      </p:sp>
    </p:spTree>
    <p:extLst>
      <p:ext uri="{BB962C8B-B14F-4D97-AF65-F5344CB8AC3E}">
        <p14:creationId xmlns:p14="http://schemas.microsoft.com/office/powerpoint/2010/main" val="2321750718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66069538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122697749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341439"/>
            <a:ext cx="5384800" cy="47847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97600" y="1341439"/>
            <a:ext cx="5384800" cy="47847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6343480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95950880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78551629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2563917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506251290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Fare clic sull'icona per inserire un'immagine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2738189944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79979918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27651246"/>
      </p:ext>
    </p:extLst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5E056E-C831-4EF7-9E6B-909FB4D601AC}" type="slidenum">
              <a:rPr lang="it-IT" altLang="zh-CN"/>
              <a:pPr/>
              <a:t>‹#›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4031608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83AEBA-E54D-4E14-8C90-14E1F3F0EBF9}" type="slidenum">
              <a:rPr lang="it-IT" altLang="zh-CN"/>
              <a:pPr/>
              <a:t>‹#›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35881583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11A5FB-1837-49A9-8F47-9F592B336F20}" type="slidenum">
              <a:rPr lang="it-IT" altLang="zh-CN"/>
              <a:pPr/>
              <a:t>‹#›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14619265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8C18A9-7EA4-4A02-871C-5A834E5D22E6}" type="slidenum">
              <a:rPr lang="it-IT" altLang="zh-CN"/>
              <a:pPr/>
              <a:t>‹#›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5789101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328EFB-E524-4BB0-8AFA-476FB001C0C3}" type="slidenum">
              <a:rPr lang="it-IT" altLang="zh-CN"/>
              <a:pPr/>
              <a:t>‹#›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16969753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E88766-4FDF-4849-86D2-AA555D0956F3}" type="slidenum">
              <a:rPr lang="it-IT" altLang="zh-CN"/>
              <a:pPr/>
              <a:t>‹#›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30412865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56D0AF-19F7-42A7-9507-81AE3BB3262F}" type="slidenum">
              <a:rPr lang="it-IT" altLang="zh-CN"/>
              <a:pPr/>
              <a:t>‹#›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9357415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32D170-5B64-4A95-917A-D365757E1CB5}" type="slidenum">
              <a:rPr lang="it-IT" altLang="zh-CN"/>
              <a:pPr/>
              <a:t>‹#›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514847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Fare clic sull'icona per inserire un'immagine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21163A-0A22-4E54-98E3-F42DD8B3F6DB}" type="slidenum">
              <a:rPr lang="it-IT" altLang="zh-CN"/>
              <a:pPr/>
              <a:t>‹#›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17407590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09E86C-CE4C-400D-AD89-5DC5DF1DDA0F}" type="slidenum">
              <a:rPr lang="it-IT" altLang="zh-CN"/>
              <a:pPr/>
              <a:t>‹#›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337725907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90AA8A-FBAB-4AA0-88F5-E6D810C751AF}" type="slidenum">
              <a:rPr lang="it-IT" altLang="zh-CN"/>
              <a:pPr/>
              <a:t>‹#›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2329568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9"/>
            <a:ext cx="10972800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341439"/>
            <a:ext cx="10972800" cy="478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1087095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SimHei" panose="02010609060101010101" pitchFamily="49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SimHei" panose="02010609060101010101" pitchFamily="49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SimHei" panose="02010609060101010101" pitchFamily="49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SimHei" panose="02010609060101010101" pitchFamily="49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SimHei" panose="02010609060101010101" pitchFamily="49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SimHei" panose="02010609060101010101" pitchFamily="49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SimHei" panose="02010609060101010101" pitchFamily="49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SimHei" panose="02010609060101010101" pitchFamily="49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it-IT" altLang="zh-CN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it-IT" altLang="zh-CN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E874B4B-4041-46A1-8C0D-8F2B74E8B1C4}" type="slidenum">
              <a:rPr lang="it-IT" altLang="zh-CN"/>
              <a:pPr/>
              <a:t>‹#›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171732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 smtClean="0"/>
              <a:t>Corso base di Astrofotografia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t-IT" dirty="0" smtClean="0"/>
              <a:t>III Lezione – I parte</a:t>
            </a:r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10382459" y="6488668"/>
            <a:ext cx="1976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chemeClr val="bg1"/>
                </a:solidFill>
              </a:rPr>
              <a:t>Paolo Zampolini</a:t>
            </a:r>
            <a:endParaRPr lang="it-IT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171285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Lo Stazionamento della montatura: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 smtClean="0"/>
              <a:t>La messa in bolla della montatura:</a:t>
            </a:r>
          </a:p>
          <a:p>
            <a:pPr marL="0" indent="0">
              <a:buNone/>
            </a:pPr>
            <a:endParaRPr lang="it-IT" dirty="0"/>
          </a:p>
          <a:p>
            <a:r>
              <a:rPr lang="it-IT" dirty="0" smtClean="0"/>
              <a:t>Scelta del terreno adatto</a:t>
            </a:r>
          </a:p>
          <a:p>
            <a:endParaRPr lang="it-IT" dirty="0"/>
          </a:p>
          <a:p>
            <a:r>
              <a:rPr lang="it-IT" dirty="0" smtClean="0"/>
              <a:t>Scelta del luogo adatto</a:t>
            </a:r>
          </a:p>
          <a:p>
            <a:endParaRPr lang="it-IT" dirty="0"/>
          </a:p>
          <a:p>
            <a:r>
              <a:rPr lang="it-IT" dirty="0" smtClean="0"/>
              <a:t>Puntamento approssimativo del nord</a:t>
            </a:r>
          </a:p>
          <a:p>
            <a:endParaRPr lang="it-IT" dirty="0"/>
          </a:p>
          <a:p>
            <a:r>
              <a:rPr lang="it-IT" dirty="0" smtClean="0"/>
              <a:t>Messa in bolla</a:t>
            </a:r>
          </a:p>
          <a:p>
            <a:endParaRPr lang="it-IT" dirty="0"/>
          </a:p>
          <a:p>
            <a:endParaRPr lang="it-IT" dirty="0" smtClean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3817059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Stazionamento della montatura: </a:t>
            </a:r>
            <a:br>
              <a:rPr lang="it-IT" dirty="0" smtClean="0"/>
            </a:br>
            <a:r>
              <a:rPr lang="it-IT" dirty="0" smtClean="0"/>
              <a:t>ALLINEAMENTO ALLA POLARE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È necessario il cannocchiale polare.</a:t>
            </a:r>
          </a:p>
          <a:p>
            <a:endParaRPr lang="it-IT" dirty="0"/>
          </a:p>
          <a:p>
            <a:r>
              <a:rPr lang="it-IT" dirty="0" smtClean="0"/>
              <a:t>È necessario essere sicuri che il cannocchiale polare sia «collimato» con il fulcro dell’asse AR della montatura.</a:t>
            </a:r>
          </a:p>
          <a:p>
            <a:endParaRPr lang="it-IT" dirty="0"/>
          </a:p>
          <a:p>
            <a:r>
              <a:rPr lang="it-IT" dirty="0" smtClean="0"/>
              <a:t>Pazienza…perdere 5 minuti in più per un corretto allineamento può fare la differenza tra una foto ben inseguita ed una lunga notte di problemi di inseguimento, soprattutto se si sta effettuando fotografia a lunga esposizione.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12788807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Collimazione cannocchiale polare: </a:t>
            </a:r>
            <a:endParaRPr lang="it-IT" dirty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1937" y="1257937"/>
            <a:ext cx="5600063" cy="5600063"/>
          </a:xfrm>
          <a:prstGeom prst="rect">
            <a:avLst/>
          </a:prstGeom>
        </p:spPr>
      </p:pic>
      <p:sp>
        <p:nvSpPr>
          <p:cNvPr id="6" name="Segnaposto contenuto 5"/>
          <p:cNvSpPr>
            <a:spLocks noGrp="1"/>
          </p:cNvSpPr>
          <p:nvPr>
            <p:ph idx="1"/>
          </p:nvPr>
        </p:nvSpPr>
        <p:spPr>
          <a:xfrm>
            <a:off x="609600" y="1341439"/>
            <a:ext cx="5533623" cy="5516561"/>
          </a:xfrm>
        </p:spPr>
        <p:txBody>
          <a:bodyPr/>
          <a:lstStyle/>
          <a:p>
            <a:pPr marL="0" indent="0">
              <a:buNone/>
            </a:pPr>
            <a:r>
              <a:rPr lang="it-IT" dirty="0" smtClean="0"/>
              <a:t>Esempio di cannocchiale polare non in asse rispetto all’asse AR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 smtClean="0"/>
              <a:t>Per fare questi test:</a:t>
            </a:r>
          </a:p>
          <a:p>
            <a:r>
              <a:rPr lang="it-IT" dirty="0" smtClean="0"/>
              <a:t>Puntare soggetto lontano almeno qualche Km.</a:t>
            </a:r>
            <a:endParaRPr lang="it-IT" dirty="0"/>
          </a:p>
          <a:p>
            <a:r>
              <a:rPr lang="it-IT" dirty="0" smtClean="0"/>
              <a:t>Non montare niente sulla testa equatoriale cosi da poter ruotare liberamente l’asse  senza pericolo di sbattere il telescopio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8305953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Cannocchiale polare: correggere l’errore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9741" y="1285741"/>
            <a:ext cx="5572259" cy="5572259"/>
          </a:xfrm>
        </p:spPr>
      </p:pic>
      <p:sp>
        <p:nvSpPr>
          <p:cNvPr id="5" name="CasellaDiTesto 4"/>
          <p:cNvSpPr txBox="1"/>
          <p:nvPr/>
        </p:nvSpPr>
        <p:spPr>
          <a:xfrm>
            <a:off x="193183" y="1493949"/>
            <a:ext cx="622049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Vi saranno 3 piccole </a:t>
            </a:r>
            <a:r>
              <a:rPr lang="it-IT" dirty="0" err="1" smtClean="0"/>
              <a:t>brucole</a:t>
            </a:r>
            <a:r>
              <a:rPr lang="it-IT" dirty="0" smtClean="0"/>
              <a:t> posizionate a 120° nell’alloggiamento del cannocchiale polare.</a:t>
            </a:r>
          </a:p>
          <a:p>
            <a:endParaRPr lang="it-IT" dirty="0" smtClean="0"/>
          </a:p>
          <a:p>
            <a:endParaRPr lang="it-IT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Tramite queste regolazioni voi potrete, attraverso regolazioni con precisione progressiva collimare il cannocchiale polare.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7954945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Il cannocchiale polare: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3107" y="1273893"/>
            <a:ext cx="8085786" cy="5584107"/>
          </a:xfrm>
        </p:spPr>
      </p:pic>
    </p:spTree>
    <p:extLst>
      <p:ext uri="{BB962C8B-B14F-4D97-AF65-F5344CB8AC3E}">
        <p14:creationId xmlns:p14="http://schemas.microsoft.com/office/powerpoint/2010/main" val="65542630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Le regolazioni per l’allineamento polare: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2754" y="1290996"/>
            <a:ext cx="4446489" cy="5567004"/>
          </a:xfrm>
        </p:spPr>
      </p:pic>
      <p:sp>
        <p:nvSpPr>
          <p:cNvPr id="5" name="Freccia a destra 4"/>
          <p:cNvSpPr/>
          <p:nvPr/>
        </p:nvSpPr>
        <p:spPr>
          <a:xfrm>
            <a:off x="4121239" y="4726547"/>
            <a:ext cx="1974760" cy="631064"/>
          </a:xfrm>
          <a:prstGeom prst="rightArrow">
            <a:avLst>
              <a:gd name="adj1" fmla="val 38775"/>
              <a:gd name="adj2" fmla="val 500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>
                <a:solidFill>
                  <a:schemeClr val="tx1"/>
                </a:solidFill>
              </a:rPr>
              <a:t>Azimut</a:t>
            </a:r>
            <a:endParaRPr lang="it-IT" dirty="0">
              <a:solidFill>
                <a:schemeClr val="tx1"/>
              </a:solidFill>
            </a:endParaRPr>
          </a:p>
        </p:txBody>
      </p:sp>
      <p:sp>
        <p:nvSpPr>
          <p:cNvPr id="7" name="Freccia a sinistra 6"/>
          <p:cNvSpPr/>
          <p:nvPr/>
        </p:nvSpPr>
        <p:spPr>
          <a:xfrm>
            <a:off x="7534141" y="4499357"/>
            <a:ext cx="3129567" cy="542722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>
                <a:solidFill>
                  <a:schemeClr val="tx1"/>
                </a:solidFill>
              </a:rPr>
              <a:t>Altezza / Latitudine</a:t>
            </a:r>
            <a:endParaRPr lang="it-IT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153314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Il Bilanciamento: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538" y="1287887"/>
            <a:ext cx="3693682" cy="5570113"/>
          </a:xfrm>
        </p:spPr>
      </p:pic>
    </p:spTree>
    <p:extLst>
      <p:ext uri="{BB962C8B-B14F-4D97-AF65-F5344CB8AC3E}">
        <p14:creationId xmlns:p14="http://schemas.microsoft.com/office/powerpoint/2010/main" val="349376127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Allineamento stellare: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 dirty="0" smtClean="0"/>
          </a:p>
          <a:p>
            <a:endParaRPr lang="it-IT" dirty="0"/>
          </a:p>
          <a:p>
            <a:r>
              <a:rPr lang="it-IT" dirty="0" smtClean="0"/>
              <a:t>Usare l’allineamento a 3 stelle </a:t>
            </a:r>
          </a:p>
          <a:p>
            <a:endParaRPr lang="it-IT" dirty="0"/>
          </a:p>
          <a:p>
            <a:r>
              <a:rPr lang="it-IT" dirty="0" smtClean="0"/>
              <a:t>Raffinarlo aggiungendo una stella vicina al soggetto da fotografare (solo firmware nuovi)</a:t>
            </a:r>
          </a:p>
          <a:p>
            <a:endParaRPr lang="it-IT" dirty="0" smtClean="0"/>
          </a:p>
          <a:p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935899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Acquisizione planetaria: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Puntamento </a:t>
            </a:r>
          </a:p>
          <a:p>
            <a:endParaRPr lang="it-IT" dirty="0"/>
          </a:p>
          <a:p>
            <a:r>
              <a:rPr lang="it-IT" dirty="0" smtClean="0"/>
              <a:t>Messa a fuoco</a:t>
            </a:r>
          </a:p>
          <a:p>
            <a:endParaRPr lang="it-IT" dirty="0"/>
          </a:p>
          <a:p>
            <a:r>
              <a:rPr lang="it-IT" dirty="0" smtClean="0"/>
              <a:t>Settaggio impostazioni di acquisizione </a:t>
            </a:r>
          </a:p>
          <a:p>
            <a:endParaRPr lang="it-IT" dirty="0"/>
          </a:p>
          <a:p>
            <a:r>
              <a:rPr lang="it-IT" dirty="0" smtClean="0"/>
              <a:t>Ripresa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8770171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Programmi Freeware consigliati: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Cattura : programma proprietario o programmi come </a:t>
            </a:r>
            <a:r>
              <a:rPr lang="it-IT" dirty="0" err="1" smtClean="0"/>
              <a:t>firecap</a:t>
            </a:r>
            <a:endParaRPr lang="it-IT" dirty="0"/>
          </a:p>
          <a:p>
            <a:endParaRPr lang="it-IT" dirty="0" smtClean="0"/>
          </a:p>
          <a:p>
            <a:endParaRPr lang="it-IT" dirty="0" smtClean="0"/>
          </a:p>
          <a:p>
            <a:r>
              <a:rPr lang="it-IT" dirty="0" smtClean="0"/>
              <a:t>Allineamento </a:t>
            </a:r>
            <a:r>
              <a:rPr lang="it-IT" dirty="0"/>
              <a:t>e «somma»: </a:t>
            </a:r>
            <a:r>
              <a:rPr lang="it-IT" dirty="0" err="1" smtClean="0"/>
              <a:t>Registax</a:t>
            </a:r>
            <a:r>
              <a:rPr lang="it-IT" dirty="0" smtClean="0"/>
              <a:t> </a:t>
            </a:r>
            <a:r>
              <a:rPr lang="it-IT" dirty="0"/>
              <a:t>o </a:t>
            </a:r>
            <a:r>
              <a:rPr lang="it-IT" dirty="0" err="1"/>
              <a:t>AutoStakkert</a:t>
            </a:r>
            <a:r>
              <a:rPr lang="it-IT" dirty="0"/>
              <a:t>! 2 </a:t>
            </a:r>
            <a:endParaRPr lang="it-IT" dirty="0" smtClean="0"/>
          </a:p>
          <a:p>
            <a:endParaRPr lang="it-IT" dirty="0"/>
          </a:p>
          <a:p>
            <a:endParaRPr lang="it-IT" dirty="0" smtClean="0"/>
          </a:p>
          <a:p>
            <a:r>
              <a:rPr lang="it-IT" dirty="0" smtClean="0"/>
              <a:t>Elaborazione : </a:t>
            </a:r>
            <a:r>
              <a:rPr lang="it-IT" dirty="0" err="1" smtClean="0"/>
              <a:t>Registax</a:t>
            </a:r>
            <a:r>
              <a:rPr lang="it-IT" dirty="0" smtClean="0"/>
              <a:t>, Photoshop ( versione prova oppure online sul sito proprietario)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6285354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0318" y="104775"/>
            <a:ext cx="10515600" cy="1325563"/>
          </a:xfrm>
        </p:spPr>
        <p:txBody>
          <a:bodyPr/>
          <a:lstStyle/>
          <a:p>
            <a:r>
              <a:rPr lang="it-IT" dirty="0" smtClean="0"/>
              <a:t>Differenza tra un frame singolo del video catturato e l’immagine finale:</a:t>
            </a:r>
            <a:endParaRPr lang="it-IT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Frame Singolo</a:t>
            </a:r>
            <a:endParaRPr lang="it-IT" dirty="0"/>
          </a:p>
        </p:txBody>
      </p:sp>
      <p:pic>
        <p:nvPicPr>
          <p:cNvPr id="8" name="Segnaposto contenuto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318" y="2505075"/>
            <a:ext cx="4127276" cy="3879639"/>
          </a:xfrm>
        </p:spPr>
      </p:pic>
      <p:sp>
        <p:nvSpPr>
          <p:cNvPr id="6" name="Segnaposto testo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it-IT" dirty="0" smtClean="0"/>
              <a:t>Risultato finale</a:t>
            </a:r>
            <a:endParaRPr lang="it-IT" dirty="0"/>
          </a:p>
        </p:txBody>
      </p:sp>
      <p:pic>
        <p:nvPicPr>
          <p:cNvPr id="9" name="Segnaposto contenuto 8"/>
          <p:cNvPicPr>
            <a:picLocks noGrp="1" noChangeAspect="1"/>
          </p:cNvPicPr>
          <p:nvPr>
            <p:ph sz="quarter" idx="4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73" t="13315" r="15045" b="12496"/>
          <a:stretch/>
        </p:blipFill>
        <p:spPr>
          <a:xfrm>
            <a:off x="6172200" y="2505075"/>
            <a:ext cx="5006662" cy="3919139"/>
          </a:xfrm>
        </p:spPr>
      </p:pic>
    </p:spTree>
    <p:extLst>
      <p:ext uri="{BB962C8B-B14F-4D97-AF65-F5344CB8AC3E}">
        <p14:creationId xmlns:p14="http://schemas.microsoft.com/office/powerpoint/2010/main" val="298053039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ol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Alcuni risultati effettuati con strumentazione amatoriale:</a:t>
            </a:r>
            <a:endParaRPr lang="it-IT" dirty="0"/>
          </a:p>
        </p:txBody>
      </p:sp>
      <p:pic>
        <p:nvPicPr>
          <p:cNvPr id="9" name="Segnaposto contenuto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7044"/>
            <a:ext cx="6036437" cy="5050233"/>
          </a:xfr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6437" y="1277044"/>
            <a:ext cx="6155564" cy="5329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78949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Un occhio oltre il polo sud lunare: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6843"/>
            <a:ext cx="12192000" cy="4022287"/>
          </a:xfrm>
        </p:spPr>
      </p:pic>
    </p:spTree>
    <p:extLst>
      <p:ext uri="{BB962C8B-B14F-4D97-AF65-F5344CB8AC3E}">
        <p14:creationId xmlns:p14="http://schemas.microsoft.com/office/powerpoint/2010/main" val="181178384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Altre foto amatoriali ma effettuate con strumentazione più avanzata: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7044"/>
            <a:ext cx="5841244" cy="4672995"/>
          </a:xfr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1738" y="1277044"/>
            <a:ext cx="6270262" cy="4948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33291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Quando si fotografa ci si può anche non fermare alla semplice fotografia:</a:t>
            </a:r>
            <a:endParaRPr lang="it-IT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488" y="1252024"/>
            <a:ext cx="7127581" cy="5331655"/>
          </a:xfrm>
        </p:spPr>
      </p:pic>
    </p:spTree>
    <p:extLst>
      <p:ext uri="{BB962C8B-B14F-4D97-AF65-F5344CB8AC3E}">
        <p14:creationId xmlns:p14="http://schemas.microsoft.com/office/powerpoint/2010/main" val="70893031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 smtClean="0"/>
              <a:t>Corso di astrofotografia base</a:t>
            </a:r>
            <a:endParaRPr lang="it-IT" dirty="0"/>
          </a:p>
        </p:txBody>
      </p:sp>
      <p:sp>
        <p:nvSpPr>
          <p:cNvPr id="5" name="Sottotitolo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t-IT" dirty="0" smtClean="0"/>
              <a:t>III Lezione – II parte</a:t>
            </a:r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10382459" y="6488668"/>
            <a:ext cx="1976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chemeClr val="bg1"/>
                </a:solidFill>
              </a:rPr>
              <a:t>Paolo Zampolini</a:t>
            </a:r>
            <a:endParaRPr lang="it-IT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85787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Fotografia a lunga posa: fotografare il </a:t>
            </a:r>
            <a:r>
              <a:rPr lang="it-IT" dirty="0" err="1" smtClean="0"/>
              <a:t>Deep</a:t>
            </a:r>
            <a:r>
              <a:rPr lang="it-IT" dirty="0" smtClean="0"/>
              <a:t> </a:t>
            </a:r>
            <a:r>
              <a:rPr lang="it-IT" dirty="0" err="1" smtClean="0"/>
              <a:t>sky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it-IT" dirty="0" smtClean="0"/>
              <a:t>Messa a fuoco</a:t>
            </a:r>
          </a:p>
          <a:p>
            <a:pPr marL="514350" indent="-514350">
              <a:buFont typeface="+mj-lt"/>
              <a:buAutoNum type="arabicPeriod"/>
            </a:pPr>
            <a:endParaRPr lang="it-IT" dirty="0" smtClean="0"/>
          </a:p>
          <a:p>
            <a:pPr marL="514350" indent="-514350">
              <a:buFont typeface="+mj-lt"/>
              <a:buAutoNum type="arabicPeriod"/>
            </a:pPr>
            <a:r>
              <a:rPr lang="it-IT" dirty="0" smtClean="0"/>
              <a:t>Puntamento soggetto</a:t>
            </a:r>
          </a:p>
          <a:p>
            <a:pPr marL="514350" indent="-514350">
              <a:buFont typeface="+mj-lt"/>
              <a:buAutoNum type="arabicPeriod"/>
            </a:pPr>
            <a:endParaRPr lang="it-IT" dirty="0" smtClean="0"/>
          </a:p>
          <a:p>
            <a:pPr marL="514350" indent="-514350">
              <a:buFont typeface="+mj-lt"/>
              <a:buAutoNum type="arabicPeriod"/>
            </a:pPr>
            <a:r>
              <a:rPr lang="it-IT" dirty="0" smtClean="0"/>
              <a:t>Calibrazione guida</a:t>
            </a:r>
          </a:p>
          <a:p>
            <a:pPr marL="514350" indent="-514350">
              <a:buFont typeface="+mj-lt"/>
              <a:buAutoNum type="arabicPeriod"/>
            </a:pPr>
            <a:endParaRPr lang="it-IT" dirty="0" smtClean="0"/>
          </a:p>
          <a:p>
            <a:pPr marL="514350" indent="-514350">
              <a:buFont typeface="+mj-lt"/>
              <a:buAutoNum type="arabicPeriod"/>
            </a:pPr>
            <a:r>
              <a:rPr lang="it-IT" dirty="0" smtClean="0"/>
              <a:t>Impostazione fotocamera/</a:t>
            </a:r>
            <a:r>
              <a:rPr lang="it-IT" dirty="0" err="1" smtClean="0"/>
              <a:t>ccd</a:t>
            </a:r>
            <a:endParaRPr lang="it-IT" dirty="0" smtClean="0"/>
          </a:p>
          <a:p>
            <a:pPr marL="514350" indent="-514350">
              <a:buFont typeface="+mj-lt"/>
              <a:buAutoNum type="arabicPeriod"/>
            </a:pPr>
            <a:endParaRPr lang="it-IT" dirty="0" smtClean="0"/>
          </a:p>
          <a:p>
            <a:pPr marL="514350" indent="-514350">
              <a:buFont typeface="+mj-lt"/>
              <a:buAutoNum type="arabicPeriod"/>
            </a:pPr>
            <a:r>
              <a:rPr lang="it-IT" dirty="0" smtClean="0"/>
              <a:t>Acquisizione</a:t>
            </a:r>
          </a:p>
          <a:p>
            <a:pPr marL="0" indent="0">
              <a:buNone/>
            </a:pPr>
            <a:endParaRPr lang="it-IT" dirty="0" smtClean="0"/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580575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Messa a fuoco: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Per mettere a fuoco esistono svariati metodi, dal metodo più semplice come quello del mirino della reflex a maschere che aiutano la messa a fuoco:</a:t>
            </a:r>
          </a:p>
          <a:p>
            <a:endParaRPr lang="it-IT" dirty="0" smtClean="0"/>
          </a:p>
          <a:p>
            <a:r>
              <a:rPr lang="it-IT" dirty="0" smtClean="0"/>
              <a:t>Metodo </a:t>
            </a:r>
            <a:r>
              <a:rPr lang="it-IT" dirty="0" err="1" smtClean="0"/>
              <a:t>Fmwh</a:t>
            </a:r>
            <a:endParaRPr lang="it-IT" dirty="0" smtClean="0"/>
          </a:p>
          <a:p>
            <a:endParaRPr lang="it-IT" dirty="0"/>
          </a:p>
          <a:p>
            <a:r>
              <a:rPr lang="it-IT" dirty="0" smtClean="0"/>
              <a:t>La maschera di </a:t>
            </a:r>
            <a:r>
              <a:rPr lang="it-IT" dirty="0" err="1" smtClean="0"/>
              <a:t>Bahtinov</a:t>
            </a:r>
            <a:r>
              <a:rPr lang="it-IT" dirty="0" smtClean="0"/>
              <a:t> 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465343" y="2226067"/>
            <a:ext cx="3726657" cy="3726657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131159"/>
            <a:ext cx="8822029" cy="1764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29839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Puntamento soggetto: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Dipende dalla bontà della montatura, dalla messa in bolla, e dall’allineamento ben fatto</a:t>
            </a:r>
          </a:p>
          <a:p>
            <a:endParaRPr lang="it-IT" dirty="0"/>
          </a:p>
          <a:p>
            <a:endParaRPr lang="it-IT" dirty="0" smtClean="0"/>
          </a:p>
          <a:p>
            <a:r>
              <a:rPr lang="it-IT" dirty="0" smtClean="0"/>
              <a:t>IMPORTANTE: effettuare uno scatto di prova anche ad </a:t>
            </a:r>
            <a:r>
              <a:rPr lang="it-IT" dirty="0" err="1" smtClean="0"/>
              <a:t>iso</a:t>
            </a:r>
            <a:r>
              <a:rPr lang="it-IT" dirty="0" smtClean="0"/>
              <a:t> altissimi per centrare il soggetto, vale la pena sprecare 5 minuti in questa operazione piuttosto che avere il soggetto spostato rispetto al campo inquadrato.</a:t>
            </a:r>
          </a:p>
          <a:p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9282037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>Calibrazione guida:</a:t>
            </a:r>
            <a:r>
              <a:rPr lang="it-IT" dirty="0"/>
              <a:t/>
            </a:r>
            <a:br>
              <a:rPr lang="it-IT" dirty="0"/>
            </a:b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02801"/>
            <a:ext cx="9131121" cy="5546943"/>
          </a:xfrm>
        </p:spPr>
      </p:pic>
      <p:sp>
        <p:nvSpPr>
          <p:cNvPr id="5" name="CasellaDiTesto 4"/>
          <p:cNvSpPr txBox="1"/>
          <p:nvPr/>
        </p:nvSpPr>
        <p:spPr>
          <a:xfrm>
            <a:off x="9208395" y="1302801"/>
            <a:ext cx="298360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Una volta puntato il soggetto, tramite il vostro rifrattore guida (</a:t>
            </a:r>
            <a:r>
              <a:rPr lang="it-IT" dirty="0" err="1" smtClean="0"/>
              <a:t>oag</a:t>
            </a:r>
            <a:r>
              <a:rPr lang="it-IT" dirty="0" smtClean="0"/>
              <a:t>, cercatore/guida), andrete a puntare una stella vicina abbastanza luminosa vicina al vostro soggetto, con questo programma freeware, basta premere il pulsante PHD per iniziare la calibrazione della guida.</a:t>
            </a:r>
          </a:p>
          <a:p>
            <a:endParaRPr lang="it-IT" dirty="0" smtClean="0"/>
          </a:p>
          <a:p>
            <a:r>
              <a:rPr lang="it-IT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Prerequisiti</a:t>
            </a:r>
            <a:r>
              <a:rPr lang="it-IT" dirty="0" smtClean="0"/>
              <a:t> : aver allineato anche sommariamente il telescopio di guida e quello di ripresa, aver installato i driver della camera guida, aver collegato la porta st4 che trasmette le correzioni alla montatura.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889665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Impostazione Fotocamera: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Modalità : M</a:t>
            </a:r>
          </a:p>
          <a:p>
            <a:endParaRPr lang="it-IT" dirty="0" smtClean="0"/>
          </a:p>
          <a:p>
            <a:r>
              <a:rPr lang="it-IT" dirty="0" err="1" smtClean="0"/>
              <a:t>Iso</a:t>
            </a:r>
            <a:endParaRPr lang="it-IT" dirty="0" smtClean="0"/>
          </a:p>
          <a:p>
            <a:endParaRPr lang="it-IT" dirty="0" smtClean="0"/>
          </a:p>
          <a:p>
            <a:r>
              <a:rPr lang="it-IT" dirty="0" smtClean="0"/>
              <a:t>Qualità di ripresa : RAW</a:t>
            </a:r>
          </a:p>
          <a:p>
            <a:endParaRPr lang="it-IT" dirty="0" smtClean="0"/>
          </a:p>
          <a:p>
            <a:r>
              <a:rPr lang="it-IT" dirty="0" smtClean="0"/>
              <a:t>Esposizione singolo frame</a:t>
            </a:r>
          </a:p>
          <a:p>
            <a:endParaRPr lang="it-IT" dirty="0" smtClean="0"/>
          </a:p>
          <a:p>
            <a:r>
              <a:rPr lang="it-IT" dirty="0" smtClean="0"/>
              <a:t>Pausa tra una esposizione e l’altra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1345475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Programmi consigliati: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Messa a fuoco: </a:t>
            </a:r>
            <a:r>
              <a:rPr lang="it-IT" dirty="0" err="1" smtClean="0"/>
              <a:t>Bahtinov</a:t>
            </a:r>
            <a:r>
              <a:rPr lang="it-IT" dirty="0" smtClean="0"/>
              <a:t> </a:t>
            </a:r>
            <a:r>
              <a:rPr lang="it-IT" dirty="0" err="1" smtClean="0"/>
              <a:t>grabber</a:t>
            </a:r>
            <a:r>
              <a:rPr lang="it-IT" dirty="0" smtClean="0"/>
              <a:t> </a:t>
            </a:r>
          </a:p>
          <a:p>
            <a:endParaRPr lang="it-IT" dirty="0"/>
          </a:p>
          <a:p>
            <a:r>
              <a:rPr lang="it-IT" dirty="0" smtClean="0"/>
              <a:t>Guida: </a:t>
            </a:r>
            <a:r>
              <a:rPr lang="it-IT" dirty="0" err="1" smtClean="0"/>
              <a:t>Phd</a:t>
            </a:r>
            <a:r>
              <a:rPr lang="it-IT" dirty="0" smtClean="0"/>
              <a:t> </a:t>
            </a:r>
            <a:r>
              <a:rPr lang="it-IT" dirty="0" err="1" smtClean="0"/>
              <a:t>guidind</a:t>
            </a:r>
            <a:r>
              <a:rPr lang="it-IT" dirty="0" smtClean="0"/>
              <a:t>, </a:t>
            </a:r>
            <a:r>
              <a:rPr lang="it-IT" dirty="0" err="1" smtClean="0"/>
              <a:t>guidedog</a:t>
            </a:r>
            <a:endParaRPr lang="it-IT" dirty="0" smtClean="0"/>
          </a:p>
          <a:p>
            <a:endParaRPr lang="it-IT" dirty="0"/>
          </a:p>
          <a:p>
            <a:r>
              <a:rPr lang="it-IT" dirty="0" smtClean="0"/>
              <a:t>Acquisizione: </a:t>
            </a:r>
            <a:r>
              <a:rPr lang="it-IT" dirty="0" err="1" smtClean="0"/>
              <a:t>Astrophotography</a:t>
            </a:r>
            <a:r>
              <a:rPr lang="it-IT" dirty="0" smtClean="0"/>
              <a:t> </a:t>
            </a:r>
            <a:r>
              <a:rPr lang="it-IT" dirty="0" err="1" smtClean="0"/>
              <a:t>tool</a:t>
            </a:r>
            <a:r>
              <a:rPr lang="it-IT" dirty="0" smtClean="0"/>
              <a:t> ( APT) </a:t>
            </a:r>
          </a:p>
          <a:p>
            <a:endParaRPr lang="it-IT" dirty="0"/>
          </a:p>
          <a:p>
            <a:r>
              <a:rPr lang="it-IT" dirty="0" smtClean="0"/>
              <a:t>Allineamento e </a:t>
            </a:r>
            <a:r>
              <a:rPr lang="it-IT" dirty="0" err="1" smtClean="0"/>
              <a:t>stack</a:t>
            </a:r>
            <a:r>
              <a:rPr lang="it-IT" dirty="0"/>
              <a:t>: </a:t>
            </a:r>
            <a:r>
              <a:rPr lang="it-IT" dirty="0" err="1"/>
              <a:t>deepskystacker</a:t>
            </a:r>
            <a:r>
              <a:rPr lang="it-IT" dirty="0"/>
              <a:t>, </a:t>
            </a:r>
            <a:r>
              <a:rPr lang="it-IT" dirty="0" smtClean="0"/>
              <a:t>iris</a:t>
            </a:r>
          </a:p>
          <a:p>
            <a:endParaRPr lang="it-IT" dirty="0"/>
          </a:p>
          <a:p>
            <a:r>
              <a:rPr lang="it-IT" dirty="0" smtClean="0"/>
              <a:t>Elaborazione: Photoshop, iris, </a:t>
            </a:r>
            <a:r>
              <a:rPr lang="it-IT" dirty="0" err="1" smtClean="0"/>
              <a:t>Pixinsight</a:t>
            </a:r>
            <a:r>
              <a:rPr lang="it-IT" dirty="0" smtClean="0"/>
              <a:t> LE 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566949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Differenza singolo frame …… </a:t>
            </a:r>
            <a:endParaRPr lang="it-IT" dirty="0"/>
          </a:p>
        </p:txBody>
      </p:sp>
      <p:pic>
        <p:nvPicPr>
          <p:cNvPr id="9" name="Segnaposto contenuto 8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1682132" y="1972503"/>
            <a:ext cx="8492886" cy="4784725"/>
          </a:xfrm>
        </p:spPr>
      </p:pic>
    </p:spTree>
    <p:extLst>
      <p:ext uri="{BB962C8B-B14F-4D97-AF65-F5344CB8AC3E}">
        <p14:creationId xmlns:p14="http://schemas.microsoft.com/office/powerpoint/2010/main" val="421783897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82494" y="1090193"/>
            <a:ext cx="7588178" cy="5423190"/>
          </a:xfrm>
        </p:spPr>
      </p:pic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                                                       …alla foto finale.</a:t>
            </a:r>
            <a:endParaRPr lang="it-IT" dirty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800" y="3886200"/>
            <a:ext cx="3505200" cy="2971800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5423190" y="1353923"/>
            <a:ext cx="287198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A sinistra, </a:t>
            </a:r>
            <a:r>
              <a:rPr lang="it-IT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M33</a:t>
            </a:r>
            <a:r>
              <a:rPr lang="it-IT" dirty="0" smtClean="0"/>
              <a:t>, in tutto il suo splendore ripresa da Viterbo, la notte del 22 settembre, a destra, un particolare della stessa galassia, </a:t>
            </a:r>
            <a:r>
              <a:rPr lang="it-IT" dirty="0" err="1" smtClean="0"/>
              <a:t>ngc</a:t>
            </a:r>
            <a:r>
              <a:rPr lang="it-IT" dirty="0" smtClean="0"/>
              <a:t> 604, una nebulosa cosi grande da rivelare le sue fattezze a soli 800mm di focale.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4282321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6" name="Segnaposto contenuto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" y="-412125"/>
            <a:ext cx="12186366" cy="8182274"/>
          </a:xfrm>
        </p:spPr>
      </p:pic>
      <p:sp>
        <p:nvSpPr>
          <p:cNvPr id="7" name="CasellaDiTesto 6"/>
          <p:cNvSpPr txBox="1"/>
          <p:nvPr/>
        </p:nvSpPr>
        <p:spPr>
          <a:xfrm>
            <a:off x="9641983" y="6413681"/>
            <a:ext cx="25500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 smtClean="0">
                <a:solidFill>
                  <a:schemeClr val="bg1"/>
                </a:solidFill>
                <a:latin typeface="Adobe Caslon Pro Bold" panose="0205070206050A020403" pitchFamily="18" charset="0"/>
              </a:rPr>
              <a:t>Paolo Zampolini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347730" y="953037"/>
            <a:ext cx="42757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chemeClr val="bg1"/>
                </a:solidFill>
              </a:rPr>
              <a:t>Cieli sereni a tutti !!!!!!!!</a:t>
            </a:r>
            <a:endParaRPr lang="it-IT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165183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演示设计">
  <a:themeElements>
    <a:clrScheme name="演示设计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0000"/>
      </a:hlink>
      <a:folHlink>
        <a:srgbClr val="000000"/>
      </a:folHlink>
    </a:clrScheme>
    <a:fontScheme name="演示设计">
      <a:majorFont>
        <a:latin typeface="Arial"/>
        <a:ea typeface="SimHei"/>
        <a:cs typeface=""/>
      </a:majorFont>
      <a:minorFont>
        <a:latin typeface="Arial"/>
        <a:ea typeface="Sim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演示设计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0000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Corso base di astrofotografia</Template>
  <TotalTime>393</TotalTime>
  <Words>649</Words>
  <Application>Microsoft Office PowerPoint</Application>
  <PresentationFormat>Widescreen</PresentationFormat>
  <Paragraphs>119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SimHei</vt:lpstr>
      <vt:lpstr>宋体</vt:lpstr>
      <vt:lpstr>Adobe Caslon Pro Bold</vt:lpstr>
      <vt:lpstr>Arial</vt:lpstr>
      <vt:lpstr>华文细黑</vt:lpstr>
      <vt:lpstr>演示设计</vt:lpstr>
      <vt:lpstr>默认设计模板</vt:lpstr>
      <vt:lpstr>Corso base di Astrofotografia</vt:lpstr>
      <vt:lpstr>Lo Stazionamento della montatura:</vt:lpstr>
      <vt:lpstr>Stazionamento della montatura:  ALLINEAMENTO ALLA POLARE</vt:lpstr>
      <vt:lpstr>Collimazione cannocchiale polare: </vt:lpstr>
      <vt:lpstr>Cannocchiale polare: correggere l’errore</vt:lpstr>
      <vt:lpstr>Il cannocchiale polare:</vt:lpstr>
      <vt:lpstr>Le regolazioni per l’allineamento polare:</vt:lpstr>
      <vt:lpstr>Il Bilanciamento:</vt:lpstr>
      <vt:lpstr>Allineamento stellare:</vt:lpstr>
      <vt:lpstr>Acquisizione planetaria:</vt:lpstr>
      <vt:lpstr>Programmi Freeware consigliati:</vt:lpstr>
      <vt:lpstr>Differenza tra un frame singolo del video catturato e l’immagine finale:</vt:lpstr>
      <vt:lpstr>Alcuni risultati effettuati con strumentazione amatoriale:</vt:lpstr>
      <vt:lpstr>Un occhio oltre il polo sud lunare:</vt:lpstr>
      <vt:lpstr>Altre foto amatoriali ma effettuate con strumentazione più avanzata:</vt:lpstr>
      <vt:lpstr>Quando si fotografa ci si può anche non fermare alla semplice fotografia:</vt:lpstr>
      <vt:lpstr>Corso di astrofotografia base</vt:lpstr>
      <vt:lpstr>Fotografia a lunga posa: fotografare il Deep sky</vt:lpstr>
      <vt:lpstr>Messa a fuoco:</vt:lpstr>
      <vt:lpstr>Puntamento soggetto:</vt:lpstr>
      <vt:lpstr> Calibrazione guida: </vt:lpstr>
      <vt:lpstr>Impostazione Fotocamera:</vt:lpstr>
      <vt:lpstr>Programmi consigliati:</vt:lpstr>
      <vt:lpstr>Differenza singolo frame …… </vt:lpstr>
      <vt:lpstr>                                                       …alla foto finale.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Corso base di Astrofotografia</dc:title>
  <dc:creator>lollopc</dc:creator>
  <cp:lastModifiedBy>Stefano Simoni</cp:lastModifiedBy>
  <cp:revision>21</cp:revision>
  <dcterms:created xsi:type="dcterms:W3CDTF">2014-09-27T09:49:32Z</dcterms:created>
  <dcterms:modified xsi:type="dcterms:W3CDTF">2014-09-30T13:39:16Z</dcterms:modified>
</cp:coreProperties>
</file>